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04" r:id="rId2"/>
    <p:sldId id="305" r:id="rId3"/>
    <p:sldId id="306" r:id="rId4"/>
    <p:sldId id="308" r:id="rId5"/>
    <p:sldId id="307" r:id="rId6"/>
    <p:sldId id="309" r:id="rId7"/>
    <p:sldId id="310" r:id="rId8"/>
    <p:sldId id="289" r:id="rId9"/>
    <p:sldId id="290" r:id="rId10"/>
    <p:sldId id="291" r:id="rId11"/>
    <p:sldId id="292" r:id="rId12"/>
    <p:sldId id="293" r:id="rId13"/>
    <p:sldId id="294" r:id="rId14"/>
    <p:sldId id="295" r:id="rId15"/>
    <p:sldId id="296" r:id="rId16"/>
    <p:sldId id="297" r:id="rId17"/>
    <p:sldId id="298" r:id="rId18"/>
    <p:sldId id="299" r:id="rId19"/>
    <p:sldId id="301" r:id="rId20"/>
    <p:sldId id="302" r:id="rId21"/>
    <p:sldId id="311" r:id="rId22"/>
    <p:sldId id="313" r:id="rId23"/>
    <p:sldId id="316" r:id="rId24"/>
    <p:sldId id="317" r:id="rId25"/>
    <p:sldId id="318" r:id="rId26"/>
    <p:sldId id="319" r:id="rId27"/>
    <p:sldId id="320" r:id="rId28"/>
    <p:sldId id="321" r:id="rId29"/>
    <p:sldId id="322" r:id="rId30"/>
    <p:sldId id="323" r:id="rId31"/>
    <p:sldId id="324" r:id="rId32"/>
    <p:sldId id="314" r:id="rId33"/>
    <p:sldId id="315" r:id="rId34"/>
    <p:sldId id="325" r:id="rId35"/>
    <p:sldId id="268" r:id="rId36"/>
    <p:sldId id="256" r:id="rId37"/>
    <p:sldId id="258" r:id="rId38"/>
    <p:sldId id="259" r:id="rId39"/>
    <p:sldId id="269" r:id="rId40"/>
    <p:sldId id="260" r:id="rId41"/>
    <p:sldId id="261" r:id="rId42"/>
    <p:sldId id="262" r:id="rId43"/>
    <p:sldId id="263" r:id="rId44"/>
    <p:sldId id="270" r:id="rId45"/>
    <p:sldId id="265" r:id="rId46"/>
    <p:sldId id="278" r:id="rId47"/>
    <p:sldId id="279" r:id="rId48"/>
    <p:sldId id="280" r:id="rId49"/>
    <p:sldId id="271" r:id="rId50"/>
    <p:sldId id="274" r:id="rId51"/>
    <p:sldId id="267" r:id="rId52"/>
    <p:sldId id="273" r:id="rId53"/>
    <p:sldId id="264" r:id="rId54"/>
    <p:sldId id="272" r:id="rId55"/>
    <p:sldId id="287" r:id="rId56"/>
    <p:sldId id="275" r:id="rId57"/>
    <p:sldId id="276" r:id="rId58"/>
    <p:sldId id="281" r:id="rId59"/>
    <p:sldId id="282" r:id="rId60"/>
    <p:sldId id="283" r:id="rId61"/>
    <p:sldId id="284" r:id="rId62"/>
    <p:sldId id="28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7" autoAdjust="0"/>
    <p:restoredTop sz="73072" autoAdjust="0"/>
  </p:normalViewPr>
  <p:slideViewPr>
    <p:cSldViewPr snapToGrid="0">
      <p:cViewPr>
        <p:scale>
          <a:sx n="50" d="100"/>
          <a:sy n="50" d="100"/>
        </p:scale>
        <p:origin x="1694"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1B2EF-53EC-4BC5-A3B8-19A5BA92F74F}"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AE8C4-164C-4118-81CB-9FD7B043FD47}" type="slidenum">
              <a:rPr lang="en-US" smtClean="0"/>
              <a:t>‹#›</a:t>
            </a:fld>
            <a:endParaRPr lang="en-US"/>
          </a:p>
        </p:txBody>
      </p:sp>
    </p:spTree>
    <p:extLst>
      <p:ext uri="{BB962C8B-B14F-4D97-AF65-F5344CB8AC3E}">
        <p14:creationId xmlns:p14="http://schemas.microsoft.com/office/powerpoint/2010/main" val="218492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Good morning/afternoon, everyone. My name is XXX. Today, I'm excited to share two projects I've been working on by following some excellent tutorials. First, we'll look at a shopping website I built, and then we'll dive into some key authentication features I implemented. Throughout this presentation, I'll be highlighting the functionalities of these projects and the technologies that made them possible</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1</a:t>
            </a:fld>
            <a:endParaRPr lang="en-US"/>
          </a:p>
        </p:txBody>
      </p:sp>
    </p:spTree>
    <p:extLst>
      <p:ext uri="{BB962C8B-B14F-4D97-AF65-F5344CB8AC3E}">
        <p14:creationId xmlns:p14="http://schemas.microsoft.com/office/powerpoint/2010/main" val="369770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This project covered five core authentication operations. These included: **1. User Registration**, where new users can create an account by providing their details, which are then securely stored in the MySQL database via PHP; **2. User Login**, allowing existing users to access their accounts by validating their credentials against the database; **3. User Logout**, enabling users to securely end their PHP session; **4. Profile Viewing/Updating** (or another simple operation as per the tutorial), allowing logged-in users to see or modify some basic information stored in MySQL; and the fifth, which I'll focus on, is the **Password Reset functionality**.</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22</a:t>
            </a:fld>
            <a:endParaRPr lang="en-US"/>
          </a:p>
        </p:txBody>
      </p:sp>
    </p:spTree>
    <p:extLst>
      <p:ext uri="{BB962C8B-B14F-4D97-AF65-F5344CB8AC3E}">
        <p14:creationId xmlns:p14="http://schemas.microsoft.com/office/powerpoint/2010/main" val="357735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So, to quickly recap, we've covered the development of a shopping website built with PHP and MySQL, featuring product management, cart functionality, and order processing. We also looked at the implementation of essential authentication mechanisms using the same stack, including user registration, login, and a secure password reset system. </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32</a:t>
            </a:fld>
            <a:endParaRPr lang="en-US"/>
          </a:p>
        </p:txBody>
      </p:sp>
    </p:spTree>
    <p:extLst>
      <p:ext uri="{BB962C8B-B14F-4D97-AF65-F5344CB8AC3E}">
        <p14:creationId xmlns:p14="http://schemas.microsoft.com/office/powerpoint/2010/main" val="3291185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These projects have been fantastic learning experiences, particularly in understanding full-stack development with XAMPP, PHP, and MySQL, and applying security best practices. That’s all! Thank you. Now I will show you </a:t>
            </a:r>
            <a:r>
              <a:rPr lang="en-US" sz="1800">
                <a:effectLst/>
                <a:latin typeface="DengXian" panose="02010600030101010101" pitchFamily="2" charset="-122"/>
                <a:cs typeface="Courier New" panose="02070309020205020404" pitchFamily="49" charset="0"/>
              </a:rPr>
              <a:t>all websites.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33</a:t>
            </a:fld>
            <a:endParaRPr lang="en-US"/>
          </a:p>
        </p:txBody>
      </p:sp>
    </p:spTree>
    <p:extLst>
      <p:ext uri="{BB962C8B-B14F-4D97-AF65-F5344CB8AC3E}">
        <p14:creationId xmlns:p14="http://schemas.microsoft.com/office/powerpoint/2010/main" val="592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43</a:t>
            </a:fld>
            <a:endParaRPr lang="en-US"/>
          </a:p>
        </p:txBody>
      </p:sp>
    </p:spTree>
    <p:extLst>
      <p:ext uri="{BB962C8B-B14F-4D97-AF65-F5344CB8AC3E}">
        <p14:creationId xmlns:p14="http://schemas.microsoft.com/office/powerpoint/2010/main" val="18523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DengXian" panose="02010600030101010101" pitchFamily="2" charset="-122"/>
                <a:ea typeface="DengXian" panose="02010600030101010101" pitchFamily="2" charset="-122"/>
                <a:cs typeface="Courier New" panose="02070309020205020404" pitchFamily="49" charset="0"/>
              </a:rPr>
              <a:t>Next, I'd like to walk you through a shopping website I developed by following a tutorial. The primary goal of this project was to gain hands-on experience in building a functional e-commerce platform from the ground up, understanding the core components and interactions involved in such a system.</a:t>
            </a:r>
            <a:br>
              <a:rPr lang="en-US" sz="1800" kern="100" dirty="0">
                <a:effectLst/>
                <a:latin typeface="DengXian" panose="02010600030101010101" pitchFamily="2" charset="-122"/>
                <a:ea typeface="DengXian" panose="02010600030101010101" pitchFamily="2" charset="-122"/>
                <a:cs typeface="Courier New" panose="02070309020205020404" pitchFamily="49" charset="0"/>
              </a:rPr>
            </a:br>
            <a:br>
              <a:rPr lang="en-US" sz="1800" kern="100" dirty="0">
                <a:effectLst/>
                <a:latin typeface="DengXian" panose="02010600030101010101" pitchFamily="2" charset="-122"/>
                <a:ea typeface="DengXian" panose="02010600030101010101" pitchFamily="2" charset="-122"/>
                <a:cs typeface="Courier New" panose="02070309020205020404" pitchFamily="49" charset="0"/>
              </a:rPr>
            </a:br>
            <a:endParaRPr lang="en-US" sz="1800" kern="100" dirty="0">
              <a:effectLst/>
              <a:latin typeface="Consolas" panose="020B0609020204030204" pitchFamily="49"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a:t>
            </a:fld>
            <a:endParaRPr lang="en-US"/>
          </a:p>
        </p:txBody>
      </p:sp>
    </p:spTree>
    <p:extLst>
      <p:ext uri="{BB962C8B-B14F-4D97-AF65-F5344CB8AC3E}">
        <p14:creationId xmlns:p14="http://schemas.microsoft.com/office/powerpoint/2010/main" val="224247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Let's talk about the technologies that powered this website. For the **frontend**, the part you see and interact with in your browser, I utilized a combination of **HTML** for the structure, **CSS** for styling and presentation, and **JavaScript** to handle dynamic content and user interactions. To create a responsive and modern user interface, I also incorporated a popular framework like **React**. This allowed for the creation of reusable UI components and efficient state management, making the user experience smooth and intuitive.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DengXian" panose="02010600030101010101" pitchFamily="2" charset="-122"/>
                <a:cs typeface="Courier New" panose="02070309020205020404" pitchFamily="49" charset="0"/>
              </a:rPr>
              <a:t>Moving to the **backend**, which handles the server-side logic, data processing, and database interactions, I used **XAMPP**. This development environment provided an **Apache web server**, and I utilized **PHP** for all the server-side scripting. PHP was responsible for processing form submissions, interacting with the database, and managing business logic. For the database, where all the product information, user data, and order details are stored, I opted for **MySQL**, a robust relational database. Its structured nature was well-suited for managing the defined relationships between products, users, and orders in an e-commerce application.</a:t>
            </a:r>
            <a:endParaRPr lang="en-US" dirty="0"/>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3</a:t>
            </a:fld>
            <a:endParaRPr lang="en-US"/>
          </a:p>
        </p:txBody>
      </p:sp>
    </p:spTree>
    <p:extLst>
      <p:ext uri="{BB962C8B-B14F-4D97-AF65-F5344CB8AC3E}">
        <p14:creationId xmlns:p14="http://schemas.microsoft.com/office/powerpoint/2010/main" val="27164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Now, let's dive into the key features of the shopping website. The first one is **Product Upload**. As an administrator, I can easily add new products to the store. This involves navigating to a dedicated admin interface where I can input the product's name, set its price, and upload an accompanying image. Once submitted, this information is processed by the **PHP backend scripts**, the image is stored on the server, and the product details are saved into our **MySQL database**, ready to be displayed to customers.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4</a:t>
            </a:fld>
            <a:endParaRPr lang="en-US"/>
          </a:p>
        </p:txBody>
      </p:sp>
    </p:spTree>
    <p:extLst>
      <p:ext uri="{BB962C8B-B14F-4D97-AF65-F5344CB8AC3E}">
        <p14:creationId xmlns:p14="http://schemas.microsoft.com/office/powerpoint/2010/main" val="303894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Once products are uploaded, they appear on the **'View Products' page**. This is the main storefront where users can browse through the available items. Each product listing displays its name, price, and image, retrieved from the MySQL database by PHP scripts. For each item, users have two primary actions: **'Add to Cart'** or **'Buy'**. Clicking 'Add to Cart' will save the item to their personal shopping cart, often managed using PHP sessions or database entries, allowing them to continue browsing or proceed to checkout later. The 'Buy' option would typically take them directly to the checkout process for that single item, offering a quicker path for decisive shoppers.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5</a:t>
            </a:fld>
            <a:endParaRPr lang="en-US"/>
          </a:p>
        </p:txBody>
      </p:sp>
    </p:spTree>
    <p:extLst>
      <p:ext uri="{BB962C8B-B14F-4D97-AF65-F5344CB8AC3E}">
        <p14:creationId xmlns:p14="http://schemas.microsoft.com/office/powerpoint/2010/main" val="380260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The **Checkout Process** is a critical part of any e-commerce site. When a user decides to complete their purchase, they are guided to a secure checkout page. Here, they are prompted to fill in necessary information, such as their shipping address and contact details. This data is then submitted to PHP scripts on the server. Following this, they would proceed to the payment section. For this project, the payment gateway itself is a conceptual implementation, focusing on the flow rather than live financial transactions. Upon successful completion of the information input and a simulated payment confirmation, the order is officially placed and recorded in the **MySQL database**.</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6</a:t>
            </a:fld>
            <a:endParaRPr lang="en-US"/>
          </a:p>
        </p:txBody>
      </p:sp>
    </p:spTree>
    <p:extLst>
      <p:ext uri="{BB962C8B-B14F-4D97-AF65-F5344CB8AC3E}">
        <p14:creationId xmlns:p14="http://schemas.microsoft.com/office/powerpoint/2010/main" val="277205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After a successful purchase, the order details are reflected in the user's **'My Orders' section**. PHP scripts retrieve this information from the MySQL database. Initially, a newly placed order will show a status of **'in progress'**. This indicates that the order has been received and is being processed. The website also provides functionality for users to manage their orders. For instance, if a user changes their mind shortly after placing an order, they have the option to **'cancel order'**. Upon selecting this, the PHP backend updates the order status in the **MySQL database**, and the shipping information or order status will then display as **'cancelled'**. This provides users with flexibility and control over their purchases.</a:t>
            </a:r>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7</a:t>
            </a:fld>
            <a:endParaRPr lang="en-US"/>
          </a:p>
        </p:txBody>
      </p:sp>
    </p:spTree>
    <p:extLst>
      <p:ext uri="{BB962C8B-B14F-4D97-AF65-F5344CB8AC3E}">
        <p14:creationId xmlns:p14="http://schemas.microsoft.com/office/powerpoint/2010/main" val="270819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20</a:t>
            </a:fld>
            <a:endParaRPr lang="en-US"/>
          </a:p>
        </p:txBody>
      </p:sp>
    </p:spTree>
    <p:extLst>
      <p:ext uri="{BB962C8B-B14F-4D97-AF65-F5344CB8AC3E}">
        <p14:creationId xmlns:p14="http://schemas.microsoft.com/office/powerpoint/2010/main" val="1445856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DengXian" panose="02010600030101010101" pitchFamily="2" charset="-122"/>
                <a:cs typeface="Courier New" panose="02070309020205020404" pitchFamily="49" charset="0"/>
              </a:rPr>
              <a:t>Moving on from the e-commerce platform, I also worked on a separate project focused on implementing fundamental user authentication features. This involved creating five distinct operations related to user registration and login, following a tutorial designed to solidify understanding in this critical area of web development.</a:t>
            </a:r>
          </a:p>
          <a:p>
            <a:endParaRPr lang="en-US" dirty="0"/>
          </a:p>
        </p:txBody>
      </p:sp>
      <p:sp>
        <p:nvSpPr>
          <p:cNvPr id="4" name="Slide Number Placeholder 3"/>
          <p:cNvSpPr>
            <a:spLocks noGrp="1"/>
          </p:cNvSpPr>
          <p:nvPr>
            <p:ph type="sldNum" sz="quarter" idx="5"/>
          </p:nvPr>
        </p:nvSpPr>
        <p:spPr/>
        <p:txBody>
          <a:bodyPr/>
          <a:lstStyle/>
          <a:p>
            <a:fld id="{B53AE8C4-164C-4118-81CB-9FD7B043FD47}" type="slidenum">
              <a:rPr lang="en-US" smtClean="0"/>
              <a:t>21</a:t>
            </a:fld>
            <a:endParaRPr lang="en-US"/>
          </a:p>
        </p:txBody>
      </p:sp>
    </p:spTree>
    <p:extLst>
      <p:ext uri="{BB962C8B-B14F-4D97-AF65-F5344CB8AC3E}">
        <p14:creationId xmlns:p14="http://schemas.microsoft.com/office/powerpoint/2010/main" val="2121462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9C57-791C-5E67-22F9-3455C4B780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CBD668-F823-C97F-A108-9A97229400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C795F0-FA17-0553-7AB3-E261D90B7ADD}"/>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8D951E72-BB47-944E-8633-68EC683C5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5D358-7C19-F119-EA79-67CDD1926910}"/>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224519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21D1-29E0-1529-C7A5-61DB2030A7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BB1A82-14DC-E9FF-8DAE-EB45DC3498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8CC72-6E72-DA0D-8BA0-58122720ED42}"/>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7F135085-816B-4EB4-CE16-C2B8B341B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7F9497-3A16-3C3E-321E-41DC4C7E5CBB}"/>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76844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D768F-E01F-BA31-1D82-4A8450580B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575B5-1AC0-5249-0FE4-4CFFBF1BEF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ACBD2-7B5F-5D7B-8768-630766A67213}"/>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44653055-15AC-9FDC-914D-219370D25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C198E-0DDD-5CC6-D0CD-718C7CFD5B5D}"/>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748499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E647B-0E28-FAC9-7F8C-991289364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11FE4-8682-8F49-F8EB-43144698C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DE120-35A4-F6A2-2BA7-D69ECBA55DC3}"/>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474E26AE-6D95-8B1E-F21A-78407F56D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C5E88-E025-7804-D3EB-4C4D63D9C548}"/>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295854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CA88-9D52-42EB-58FC-94CBA40625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A01402-4D44-C1EF-7157-C351741D96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796EF-9BCC-7718-C923-96E07CBADD30}"/>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382EACDB-DD25-89BE-6B7A-E5877649A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F8432-D4D4-2E12-9C49-8499A97C0ACA}"/>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36473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A03F-61E8-FC34-45DD-1A5EA4B757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97947A-8CCF-5E58-9163-46E88AB6A1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78FE9-9121-2D5E-2D14-E5AF0027FF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C14AA2-0B79-43B4-6B6D-020706F863F9}"/>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FE01574A-F1D3-50D7-6088-088E17BF59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3C643-F5FF-C48F-C1C0-F3BC37B54A41}"/>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59031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8334-33A5-939F-EC50-C98BAE2C7D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16CEF-49E7-ADCF-439C-7EF44C94D3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0C024F-1C47-F10D-0753-F574957B59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5AEDDB-1264-439F-ABF9-94E86F91A4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74909-B2A8-14DB-093E-9A8290745F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65EEC8-4E06-B9AC-DCC1-324FE7998C79}"/>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8" name="Footer Placeholder 7">
            <a:extLst>
              <a:ext uri="{FF2B5EF4-FFF2-40B4-BE49-F238E27FC236}">
                <a16:creationId xmlns:a16="http://schemas.microsoft.com/office/drawing/2014/main" id="{F08F305A-255F-25F5-88B4-DFDB6FC59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9648-3765-0A33-F494-75790E99B3DD}"/>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02917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D373-1839-9513-0F89-EA56A8D8C7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7EFB5-10C7-A99C-7AEA-06992E46FF1A}"/>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4" name="Footer Placeholder 3">
            <a:extLst>
              <a:ext uri="{FF2B5EF4-FFF2-40B4-BE49-F238E27FC236}">
                <a16:creationId xmlns:a16="http://schemas.microsoft.com/office/drawing/2014/main" id="{E59AA4EC-2BF8-8C81-73BD-664AEB1329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40D204-6416-E175-1617-C36AFDE36CAA}"/>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59854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177C44-15F5-CFD4-47B9-CB0CB87BD6B6}"/>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3" name="Footer Placeholder 2">
            <a:extLst>
              <a:ext uri="{FF2B5EF4-FFF2-40B4-BE49-F238E27FC236}">
                <a16:creationId xmlns:a16="http://schemas.microsoft.com/office/drawing/2014/main" id="{07DFD7AE-A353-18BD-848D-E78CA15300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A18D7-859F-BEF7-CD8B-24DC43F12C3C}"/>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229404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AF7A-7CCE-D85A-0916-5DC01D163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C98CAF-1B6E-C8E8-F88D-2D27E456B1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102F85-4ACF-4641-F027-C45A08192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BC1E45-EBD9-A846-CFD9-E96D6A88DB70}"/>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852C8ADF-3866-3825-3DBF-4D05EAEDF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6BB94-1C39-D1FE-FA3E-FA46C03DECE9}"/>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378961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8CA8-2E7A-6EA8-B281-9573FB9A6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7CAB6D-40BF-45B7-FA77-8B060F005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2C074-327B-A19C-8F6B-792276398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97D72-4519-5509-DD8B-FA01D8849A7A}"/>
              </a:ext>
            </a:extLst>
          </p:cNvPr>
          <p:cNvSpPr>
            <a:spLocks noGrp="1"/>
          </p:cNvSpPr>
          <p:nvPr>
            <p:ph type="dt" sz="half" idx="10"/>
          </p:nvPr>
        </p:nvSpPr>
        <p:spPr/>
        <p:txBody>
          <a:bodyPr/>
          <a:lstStyle/>
          <a:p>
            <a:fld id="{1D050182-E504-4073-8E10-A9D1E93D2528}" type="datetimeFigureOut">
              <a:rPr lang="en-US" smtClean="0"/>
              <a:t>5/10/2025</a:t>
            </a:fld>
            <a:endParaRPr lang="en-US"/>
          </a:p>
        </p:txBody>
      </p:sp>
      <p:sp>
        <p:nvSpPr>
          <p:cNvPr id="6" name="Footer Placeholder 5">
            <a:extLst>
              <a:ext uri="{FF2B5EF4-FFF2-40B4-BE49-F238E27FC236}">
                <a16:creationId xmlns:a16="http://schemas.microsoft.com/office/drawing/2014/main" id="{57983277-1054-8864-A8A7-638A4AD66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11E16-B96B-A1EA-AD2B-282DABB98976}"/>
              </a:ext>
            </a:extLst>
          </p:cNvPr>
          <p:cNvSpPr>
            <a:spLocks noGrp="1"/>
          </p:cNvSpPr>
          <p:nvPr>
            <p:ph type="sldNum" sz="quarter" idx="12"/>
          </p:nvPr>
        </p:nvSpPr>
        <p:spPr/>
        <p:txBody>
          <a:bodyPr/>
          <a:lstStyle/>
          <a:p>
            <a:fld id="{4BFAB0C5-48AF-4BA4-81E2-FAAB38B46173}" type="slidenum">
              <a:rPr lang="en-US" smtClean="0"/>
              <a:t>‹#›</a:t>
            </a:fld>
            <a:endParaRPr lang="en-US"/>
          </a:p>
        </p:txBody>
      </p:sp>
    </p:spTree>
    <p:extLst>
      <p:ext uri="{BB962C8B-B14F-4D97-AF65-F5344CB8AC3E}">
        <p14:creationId xmlns:p14="http://schemas.microsoft.com/office/powerpoint/2010/main" val="150000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8E991A-D682-C225-3080-029113E887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ACA48-2645-9722-9C74-7D1EC02AD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45A1A0-6B09-1C3A-9D3E-2FAC9E113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050182-E504-4073-8E10-A9D1E93D2528}" type="datetimeFigureOut">
              <a:rPr lang="en-US" smtClean="0"/>
              <a:t>5/10/2025</a:t>
            </a:fld>
            <a:endParaRPr lang="en-US"/>
          </a:p>
        </p:txBody>
      </p:sp>
      <p:sp>
        <p:nvSpPr>
          <p:cNvPr id="5" name="Footer Placeholder 4">
            <a:extLst>
              <a:ext uri="{FF2B5EF4-FFF2-40B4-BE49-F238E27FC236}">
                <a16:creationId xmlns:a16="http://schemas.microsoft.com/office/drawing/2014/main" id="{EB17B154-B97A-4530-7F9B-CB82425A90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CA3064-CE14-0461-9838-21AD476F6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FAB0C5-48AF-4BA4-81E2-FAAB38B46173}" type="slidenum">
              <a:rPr lang="en-US" smtClean="0"/>
              <a:t>‹#›</a:t>
            </a:fld>
            <a:endParaRPr lang="en-US"/>
          </a:p>
        </p:txBody>
      </p:sp>
    </p:spTree>
    <p:extLst>
      <p:ext uri="{BB962C8B-B14F-4D97-AF65-F5344CB8AC3E}">
        <p14:creationId xmlns:p14="http://schemas.microsoft.com/office/powerpoint/2010/main" val="366010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MrWebDesignerAnas"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3C509-2E02-23DD-5B5C-B81CAC4AE1ED}"/>
              </a:ext>
            </a:extLst>
          </p:cNvPr>
          <p:cNvSpPr>
            <a:spLocks noGrp="1"/>
          </p:cNvSpPr>
          <p:nvPr>
            <p:ph type="title"/>
          </p:nvPr>
        </p:nvSpPr>
        <p:spPr>
          <a:xfrm>
            <a:off x="838200" y="1653151"/>
            <a:ext cx="10515600" cy="1325563"/>
          </a:xfrm>
        </p:spPr>
        <p:txBody>
          <a:bodyPr/>
          <a:lstStyle/>
          <a:p>
            <a:pPr algn="ctr"/>
            <a:r>
              <a:rPr lang="en-US" altLang="zh-CN" dirty="0"/>
              <a:t>Individual </a:t>
            </a:r>
            <a:r>
              <a:rPr lang="en-US" dirty="0"/>
              <a:t>Project Presentation: </a:t>
            </a:r>
            <a:br>
              <a:rPr lang="en-US" dirty="0"/>
            </a:br>
            <a:r>
              <a:rPr lang="en-US" dirty="0"/>
              <a:t>Shopping Website &amp; Authentication Features</a:t>
            </a:r>
          </a:p>
        </p:txBody>
      </p:sp>
      <p:sp>
        <p:nvSpPr>
          <p:cNvPr id="4" name="TextBox 3">
            <a:extLst>
              <a:ext uri="{FF2B5EF4-FFF2-40B4-BE49-F238E27FC236}">
                <a16:creationId xmlns:a16="http://schemas.microsoft.com/office/drawing/2014/main" id="{DEADD321-35C1-DC6B-8855-458AB556EDFE}"/>
              </a:ext>
            </a:extLst>
          </p:cNvPr>
          <p:cNvSpPr txBox="1"/>
          <p:nvPr/>
        </p:nvSpPr>
        <p:spPr>
          <a:xfrm>
            <a:off x="5313766" y="3879287"/>
            <a:ext cx="1564466" cy="646331"/>
          </a:xfrm>
          <a:prstGeom prst="rect">
            <a:avLst/>
          </a:prstGeom>
          <a:noFill/>
        </p:spPr>
        <p:txBody>
          <a:bodyPr wrap="none" rtlCol="0">
            <a:spAutoFit/>
          </a:bodyPr>
          <a:lstStyle/>
          <a:p>
            <a:pPr algn="ctr"/>
            <a:r>
              <a:rPr lang="en-US" dirty="0"/>
              <a:t>Pan Yangshen</a:t>
            </a:r>
            <a:br>
              <a:rPr lang="en-US" dirty="0"/>
            </a:br>
            <a:r>
              <a:rPr lang="en-US" dirty="0"/>
              <a:t>DC325022</a:t>
            </a:r>
          </a:p>
        </p:txBody>
      </p:sp>
      <p:sp>
        <p:nvSpPr>
          <p:cNvPr id="5" name="标题 1">
            <a:extLst>
              <a:ext uri="{FF2B5EF4-FFF2-40B4-BE49-F238E27FC236}">
                <a16:creationId xmlns:a16="http://schemas.microsoft.com/office/drawing/2014/main" id="{229F54DE-E54F-30DD-FCEC-BBFA94515EFF}"/>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2F7A697-5DAB-1D3C-1139-F11F59CB1B43}"/>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6A4503CE-FFC4-091D-0BED-DF63D238A41F}"/>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78143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32F4-85AB-7C43-C8BB-831A5C0DB0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D304C0-A403-8CFE-DF28-4DEC236814BB}"/>
              </a:ext>
            </a:extLst>
          </p:cNvPr>
          <p:cNvPicPr>
            <a:picLocks noChangeAspect="1"/>
          </p:cNvPicPr>
          <p:nvPr/>
        </p:nvPicPr>
        <p:blipFill>
          <a:blip r:embed="rId2"/>
          <a:stretch>
            <a:fillRect/>
          </a:stretch>
        </p:blipFill>
        <p:spPr>
          <a:xfrm>
            <a:off x="863600" y="792350"/>
            <a:ext cx="10464800" cy="5273300"/>
          </a:xfrm>
          <a:prstGeom prst="rect">
            <a:avLst/>
          </a:prstGeom>
        </p:spPr>
      </p:pic>
    </p:spTree>
    <p:extLst>
      <p:ext uri="{BB962C8B-B14F-4D97-AF65-F5344CB8AC3E}">
        <p14:creationId xmlns:p14="http://schemas.microsoft.com/office/powerpoint/2010/main" val="381023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95A1-3E43-8892-2DE1-FD640720335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5E7E64-92D8-FB6D-FAC8-A0A41D7F6877}"/>
              </a:ext>
            </a:extLst>
          </p:cNvPr>
          <p:cNvPicPr>
            <a:picLocks noChangeAspect="1"/>
          </p:cNvPicPr>
          <p:nvPr/>
        </p:nvPicPr>
        <p:blipFill>
          <a:blip r:embed="rId2"/>
          <a:stretch>
            <a:fillRect/>
          </a:stretch>
        </p:blipFill>
        <p:spPr>
          <a:xfrm>
            <a:off x="979714" y="837531"/>
            <a:ext cx="10232571" cy="5182938"/>
          </a:xfrm>
          <a:prstGeom prst="rect">
            <a:avLst/>
          </a:prstGeom>
        </p:spPr>
      </p:pic>
    </p:spTree>
    <p:extLst>
      <p:ext uri="{BB962C8B-B14F-4D97-AF65-F5344CB8AC3E}">
        <p14:creationId xmlns:p14="http://schemas.microsoft.com/office/powerpoint/2010/main" val="216359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208D8-B145-4BC7-255E-B834FFD5B0D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C39343-17CC-5DBA-8DC3-3F4E78FDE6CB}"/>
              </a:ext>
            </a:extLst>
          </p:cNvPr>
          <p:cNvPicPr>
            <a:picLocks noChangeAspect="1"/>
          </p:cNvPicPr>
          <p:nvPr/>
        </p:nvPicPr>
        <p:blipFill>
          <a:blip r:embed="rId2"/>
          <a:stretch>
            <a:fillRect/>
          </a:stretch>
        </p:blipFill>
        <p:spPr>
          <a:xfrm>
            <a:off x="631371" y="683871"/>
            <a:ext cx="10929257" cy="5490257"/>
          </a:xfrm>
          <a:prstGeom prst="rect">
            <a:avLst/>
          </a:prstGeom>
        </p:spPr>
      </p:pic>
    </p:spTree>
    <p:extLst>
      <p:ext uri="{BB962C8B-B14F-4D97-AF65-F5344CB8AC3E}">
        <p14:creationId xmlns:p14="http://schemas.microsoft.com/office/powerpoint/2010/main" val="414291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95D9-7CCF-5AEA-DE4C-5C10AE2A60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43D476-D1BA-7FCE-BE89-6930C83590C3}"/>
              </a:ext>
            </a:extLst>
          </p:cNvPr>
          <p:cNvPicPr>
            <a:picLocks noChangeAspect="1"/>
          </p:cNvPicPr>
          <p:nvPr/>
        </p:nvPicPr>
        <p:blipFill>
          <a:blip r:embed="rId2"/>
          <a:stretch>
            <a:fillRect/>
          </a:stretch>
        </p:blipFill>
        <p:spPr>
          <a:xfrm>
            <a:off x="595085" y="635567"/>
            <a:ext cx="11001829" cy="5586866"/>
          </a:xfrm>
          <a:prstGeom prst="rect">
            <a:avLst/>
          </a:prstGeom>
        </p:spPr>
      </p:pic>
    </p:spTree>
    <p:extLst>
      <p:ext uri="{BB962C8B-B14F-4D97-AF65-F5344CB8AC3E}">
        <p14:creationId xmlns:p14="http://schemas.microsoft.com/office/powerpoint/2010/main" val="150109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4E952-1B3D-F886-3D11-C2A5419DB7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F7D852-0FFC-DEA2-F2EB-7A35B3E862E5}"/>
              </a:ext>
            </a:extLst>
          </p:cNvPr>
          <p:cNvPicPr>
            <a:picLocks noChangeAspect="1"/>
          </p:cNvPicPr>
          <p:nvPr/>
        </p:nvPicPr>
        <p:blipFill>
          <a:blip r:embed="rId2"/>
          <a:stretch>
            <a:fillRect/>
          </a:stretch>
        </p:blipFill>
        <p:spPr>
          <a:xfrm>
            <a:off x="740228" y="709272"/>
            <a:ext cx="10711543" cy="5439455"/>
          </a:xfrm>
          <a:prstGeom prst="rect">
            <a:avLst/>
          </a:prstGeom>
        </p:spPr>
      </p:pic>
    </p:spTree>
    <p:extLst>
      <p:ext uri="{BB962C8B-B14F-4D97-AF65-F5344CB8AC3E}">
        <p14:creationId xmlns:p14="http://schemas.microsoft.com/office/powerpoint/2010/main" val="73710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478B6-4527-F56A-FA0A-8A31DEA71E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234D3-EFE9-D617-2134-ADEE804A1ADD}"/>
              </a:ext>
            </a:extLst>
          </p:cNvPr>
          <p:cNvPicPr>
            <a:picLocks noChangeAspect="1"/>
          </p:cNvPicPr>
          <p:nvPr/>
        </p:nvPicPr>
        <p:blipFill>
          <a:blip r:embed="rId2"/>
          <a:stretch>
            <a:fillRect/>
          </a:stretch>
        </p:blipFill>
        <p:spPr>
          <a:xfrm>
            <a:off x="720132" y="696267"/>
            <a:ext cx="10751736" cy="5465466"/>
          </a:xfrm>
          <a:prstGeom prst="rect">
            <a:avLst/>
          </a:prstGeom>
        </p:spPr>
      </p:pic>
    </p:spTree>
    <p:extLst>
      <p:ext uri="{BB962C8B-B14F-4D97-AF65-F5344CB8AC3E}">
        <p14:creationId xmlns:p14="http://schemas.microsoft.com/office/powerpoint/2010/main" val="2067184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743DC-B3A6-2982-F7C9-3A5B448D69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E10538B-546A-F16D-1EB2-CAD0EF040144}"/>
              </a:ext>
            </a:extLst>
          </p:cNvPr>
          <p:cNvPicPr>
            <a:picLocks noChangeAspect="1"/>
          </p:cNvPicPr>
          <p:nvPr/>
        </p:nvPicPr>
        <p:blipFill>
          <a:blip r:embed="rId2"/>
          <a:stretch>
            <a:fillRect/>
          </a:stretch>
        </p:blipFill>
        <p:spPr>
          <a:xfrm>
            <a:off x="705059" y="688605"/>
            <a:ext cx="10781881" cy="5480790"/>
          </a:xfrm>
          <a:prstGeom prst="rect">
            <a:avLst/>
          </a:prstGeom>
        </p:spPr>
      </p:pic>
    </p:spTree>
    <p:extLst>
      <p:ext uri="{BB962C8B-B14F-4D97-AF65-F5344CB8AC3E}">
        <p14:creationId xmlns:p14="http://schemas.microsoft.com/office/powerpoint/2010/main" val="364341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1D19-3E9A-42ED-1576-D5BD8A9F94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C067049-9A2E-19D2-D10C-E31A8FC792F5}"/>
              </a:ext>
            </a:extLst>
          </p:cNvPr>
          <p:cNvPicPr>
            <a:picLocks noChangeAspect="1"/>
          </p:cNvPicPr>
          <p:nvPr/>
        </p:nvPicPr>
        <p:blipFill>
          <a:blip r:embed="rId2"/>
          <a:stretch>
            <a:fillRect/>
          </a:stretch>
        </p:blipFill>
        <p:spPr>
          <a:xfrm>
            <a:off x="658761" y="670734"/>
            <a:ext cx="10874477" cy="5516532"/>
          </a:xfrm>
          <a:prstGeom prst="rect">
            <a:avLst/>
          </a:prstGeom>
        </p:spPr>
      </p:pic>
    </p:spTree>
    <p:extLst>
      <p:ext uri="{BB962C8B-B14F-4D97-AF65-F5344CB8AC3E}">
        <p14:creationId xmlns:p14="http://schemas.microsoft.com/office/powerpoint/2010/main" val="272019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091E9-AB72-34EF-97B9-72E26F6E7D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D2F13C-1091-5E6E-5084-3CF2501C0348}"/>
              </a:ext>
            </a:extLst>
          </p:cNvPr>
          <p:cNvPicPr>
            <a:picLocks noChangeAspect="1"/>
          </p:cNvPicPr>
          <p:nvPr/>
        </p:nvPicPr>
        <p:blipFill>
          <a:blip r:embed="rId2"/>
          <a:stretch>
            <a:fillRect/>
          </a:stretch>
        </p:blipFill>
        <p:spPr>
          <a:xfrm>
            <a:off x="735204" y="715097"/>
            <a:ext cx="10721591" cy="5427805"/>
          </a:xfrm>
          <a:prstGeom prst="rect">
            <a:avLst/>
          </a:prstGeom>
        </p:spPr>
      </p:pic>
    </p:spTree>
    <p:extLst>
      <p:ext uri="{BB962C8B-B14F-4D97-AF65-F5344CB8AC3E}">
        <p14:creationId xmlns:p14="http://schemas.microsoft.com/office/powerpoint/2010/main" val="1104195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CC3F2-D835-E635-14CE-07E435ED13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840E38-AF1E-BE7A-BB08-74438D427AB4}"/>
              </a:ext>
            </a:extLst>
          </p:cNvPr>
          <p:cNvPicPr>
            <a:picLocks noChangeAspect="1"/>
          </p:cNvPicPr>
          <p:nvPr/>
        </p:nvPicPr>
        <p:blipFill>
          <a:blip r:embed="rId2"/>
          <a:stretch>
            <a:fillRect/>
          </a:stretch>
        </p:blipFill>
        <p:spPr>
          <a:xfrm>
            <a:off x="712838" y="703774"/>
            <a:ext cx="10766323" cy="5450451"/>
          </a:xfrm>
          <a:prstGeom prst="rect">
            <a:avLst/>
          </a:prstGeom>
        </p:spPr>
      </p:pic>
    </p:spTree>
    <p:extLst>
      <p:ext uri="{BB962C8B-B14F-4D97-AF65-F5344CB8AC3E}">
        <p14:creationId xmlns:p14="http://schemas.microsoft.com/office/powerpoint/2010/main" val="315748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5777A-97F4-D94B-32DD-8A845A603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0A984-5E58-8261-858B-CE5EEE49029F}"/>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CE901C38-8CB2-D5DC-CA39-99F4CD72B99A}"/>
              </a:ext>
            </a:extLst>
          </p:cNvPr>
          <p:cNvSpPr txBox="1"/>
          <p:nvPr/>
        </p:nvSpPr>
        <p:spPr>
          <a:xfrm>
            <a:off x="1482667" y="2305615"/>
            <a:ext cx="9226666" cy="2246769"/>
          </a:xfrm>
          <a:prstGeom prst="rect">
            <a:avLst/>
          </a:prstGeom>
          <a:noFill/>
        </p:spPr>
        <p:txBody>
          <a:bodyPr wrap="square" rtlCol="0">
            <a:spAutoFit/>
          </a:bodyPr>
          <a:lstStyle/>
          <a:p>
            <a:r>
              <a:rPr lang="en-US" sz="2800" dirty="0"/>
              <a:t>Objective: Gained hands-on experience building a complete e-commerce platform.</a:t>
            </a:r>
          </a:p>
          <a:p>
            <a:endParaRPr lang="en-US" sz="2800" dirty="0"/>
          </a:p>
          <a:p>
            <a:r>
              <a:rPr lang="en-US" sz="2800" dirty="0"/>
              <a:t>Method: Followed a tutorial to understand core components, interactions, and development process.</a:t>
            </a:r>
          </a:p>
        </p:txBody>
      </p:sp>
      <p:sp>
        <p:nvSpPr>
          <p:cNvPr id="5" name="标题 1">
            <a:extLst>
              <a:ext uri="{FF2B5EF4-FFF2-40B4-BE49-F238E27FC236}">
                <a16:creationId xmlns:a16="http://schemas.microsoft.com/office/drawing/2014/main" id="{09467819-E4A7-10C6-01DE-069BF6A641CE}"/>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5B5FD46-0C5C-4A16-D7E2-921D98FDD4F7}"/>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2090352F-0A0E-EDC7-F08F-F187F8533EF0}"/>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155936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05F8-3E7A-200E-DBE7-3F7B371831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97C7CD-915D-CE0F-B65C-6D378503884F}"/>
              </a:ext>
            </a:extLst>
          </p:cNvPr>
          <p:cNvPicPr>
            <a:picLocks noChangeAspect="1"/>
          </p:cNvPicPr>
          <p:nvPr/>
        </p:nvPicPr>
        <p:blipFill>
          <a:blip r:embed="rId3"/>
          <a:stretch>
            <a:fillRect/>
          </a:stretch>
        </p:blipFill>
        <p:spPr>
          <a:xfrm>
            <a:off x="673509" y="658322"/>
            <a:ext cx="10844981" cy="5541355"/>
          </a:xfrm>
          <a:prstGeom prst="rect">
            <a:avLst/>
          </a:prstGeom>
        </p:spPr>
      </p:pic>
    </p:spTree>
    <p:extLst>
      <p:ext uri="{BB962C8B-B14F-4D97-AF65-F5344CB8AC3E}">
        <p14:creationId xmlns:p14="http://schemas.microsoft.com/office/powerpoint/2010/main" val="3437479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9ADBB-97D5-563F-E49A-59F2E6040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E193BA-3AFC-E668-560D-40BA5D0D0EE1}"/>
              </a:ext>
            </a:extLst>
          </p:cNvPr>
          <p:cNvSpPr>
            <a:spLocks noGrp="1"/>
          </p:cNvSpPr>
          <p:nvPr>
            <p:ph type="title"/>
          </p:nvPr>
        </p:nvSpPr>
        <p:spPr>
          <a:xfrm>
            <a:off x="647281" y="343211"/>
            <a:ext cx="10515600" cy="963076"/>
          </a:xfrm>
        </p:spPr>
        <p:txBody>
          <a:bodyPr/>
          <a:lstStyle/>
          <a:p>
            <a:r>
              <a:rPr lang="en-US" altLang="zh-CN" dirty="0"/>
              <a:t>Part B</a:t>
            </a:r>
            <a:r>
              <a:rPr lang="en-US" dirty="0"/>
              <a:t>: Authentication Features</a:t>
            </a:r>
          </a:p>
        </p:txBody>
      </p:sp>
      <p:sp>
        <p:nvSpPr>
          <p:cNvPr id="4" name="TextBox 3">
            <a:extLst>
              <a:ext uri="{FF2B5EF4-FFF2-40B4-BE49-F238E27FC236}">
                <a16:creationId xmlns:a16="http://schemas.microsoft.com/office/drawing/2014/main" id="{6D5F8CD3-A2F2-4055-05D1-C5AEEB743B2D}"/>
              </a:ext>
            </a:extLst>
          </p:cNvPr>
          <p:cNvSpPr txBox="1"/>
          <p:nvPr/>
        </p:nvSpPr>
        <p:spPr>
          <a:xfrm>
            <a:off x="1482667" y="2090172"/>
            <a:ext cx="9226666" cy="2677656"/>
          </a:xfrm>
          <a:prstGeom prst="rect">
            <a:avLst/>
          </a:prstGeom>
          <a:noFill/>
        </p:spPr>
        <p:txBody>
          <a:bodyPr wrap="square" rtlCol="0">
            <a:spAutoFit/>
          </a:bodyPr>
          <a:lstStyle/>
          <a:p>
            <a:r>
              <a:rPr lang="en-US" sz="2800" dirty="0"/>
              <a:t>Objective: Implemented fundamental user authentication mechanisms.</a:t>
            </a:r>
          </a:p>
          <a:p>
            <a:r>
              <a:rPr lang="en-US" sz="2800" dirty="0"/>
              <a:t>Scope: Developed five distinct operations related to registration and login.</a:t>
            </a:r>
          </a:p>
          <a:p>
            <a:r>
              <a:rPr lang="en-US" sz="2800" dirty="0"/>
              <a:t>Method: Followed a tutorial using XAMPP (PHP, MySQL) for backend logic.</a:t>
            </a:r>
          </a:p>
        </p:txBody>
      </p:sp>
      <p:sp>
        <p:nvSpPr>
          <p:cNvPr id="5" name="标题 1">
            <a:extLst>
              <a:ext uri="{FF2B5EF4-FFF2-40B4-BE49-F238E27FC236}">
                <a16:creationId xmlns:a16="http://schemas.microsoft.com/office/drawing/2014/main" id="{60758433-F637-D4EB-F133-E8ED4A050A47}"/>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44364D58-FFBE-AB3C-BB1D-CA3D933CE958}"/>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E9BD8FAE-7BEE-FD7B-8C90-1692D8E555A9}"/>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32045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CEDD-5287-596F-1299-01EAAAC4D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F3772-DAB5-1A4F-A34C-8A83911FE9EE}"/>
              </a:ext>
            </a:extLst>
          </p:cNvPr>
          <p:cNvSpPr>
            <a:spLocks noGrp="1"/>
          </p:cNvSpPr>
          <p:nvPr>
            <p:ph type="title"/>
          </p:nvPr>
        </p:nvSpPr>
        <p:spPr>
          <a:xfrm>
            <a:off x="647281" y="343211"/>
            <a:ext cx="10515600" cy="963076"/>
          </a:xfrm>
        </p:spPr>
        <p:txBody>
          <a:bodyPr/>
          <a:lstStyle/>
          <a:p>
            <a:r>
              <a:rPr lang="en-US" altLang="zh-CN" dirty="0"/>
              <a:t>Part B</a:t>
            </a:r>
            <a:r>
              <a:rPr lang="en-US" dirty="0"/>
              <a:t>: Authentication Features</a:t>
            </a:r>
          </a:p>
        </p:txBody>
      </p:sp>
      <p:sp>
        <p:nvSpPr>
          <p:cNvPr id="4" name="TextBox 3">
            <a:extLst>
              <a:ext uri="{FF2B5EF4-FFF2-40B4-BE49-F238E27FC236}">
                <a16:creationId xmlns:a16="http://schemas.microsoft.com/office/drawing/2014/main" id="{2ECD3CCA-A09A-985B-C0BD-4B27291268C7}"/>
              </a:ext>
            </a:extLst>
          </p:cNvPr>
          <p:cNvSpPr txBox="1"/>
          <p:nvPr/>
        </p:nvSpPr>
        <p:spPr>
          <a:xfrm>
            <a:off x="1418800" y="2013972"/>
            <a:ext cx="9226666" cy="3046988"/>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Implemented Core Operations (PHP &amp; MySQL):</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1" i="0" dirty="0">
                <a:solidFill>
                  <a:srgbClr val="111827"/>
                </a:solidFill>
                <a:effectLst/>
                <a:latin typeface="-apple-system"/>
              </a:rPr>
              <a:t>User Registration:</a:t>
            </a:r>
            <a:r>
              <a:rPr lang="en-US" sz="2400" b="0" i="0" dirty="0">
                <a:solidFill>
                  <a:srgbClr val="34322D"/>
                </a:solidFill>
                <a:effectLst/>
                <a:latin typeface="-apple-system"/>
              </a:rPr>
              <a:t> New account creation (data stored in MySQL via PHP).</a:t>
            </a:r>
          </a:p>
          <a:p>
            <a:pPr marL="742950" lvl="1" indent="-285750" algn="l">
              <a:buFont typeface="Arial" panose="020B0604020202020204" pitchFamily="34" charset="0"/>
              <a:buChar char="•"/>
            </a:pPr>
            <a:r>
              <a:rPr lang="en-US" sz="2400" b="1" i="0" dirty="0">
                <a:solidFill>
                  <a:srgbClr val="111827"/>
                </a:solidFill>
                <a:effectLst/>
                <a:latin typeface="-apple-system"/>
              </a:rPr>
              <a:t>User Login:</a:t>
            </a:r>
            <a:r>
              <a:rPr lang="en-US" sz="2400" b="0" i="0" dirty="0">
                <a:solidFill>
                  <a:srgbClr val="34322D"/>
                </a:solidFill>
                <a:effectLst/>
                <a:latin typeface="-apple-system"/>
              </a:rPr>
              <a:t> Credential validation against MySQL database (PHP).</a:t>
            </a:r>
          </a:p>
          <a:p>
            <a:pPr marL="742950" lvl="1" indent="-285750" algn="l">
              <a:buFont typeface="Arial" panose="020B0604020202020204" pitchFamily="34" charset="0"/>
              <a:buChar char="•"/>
            </a:pPr>
            <a:r>
              <a:rPr lang="en-US" sz="2400" b="1" i="0" dirty="0">
                <a:solidFill>
                  <a:srgbClr val="111827"/>
                </a:solidFill>
                <a:effectLst/>
                <a:latin typeface="-apple-system"/>
              </a:rPr>
              <a:t>User Logout:</a:t>
            </a:r>
            <a:r>
              <a:rPr lang="en-US" sz="2400" b="0" i="0" dirty="0">
                <a:solidFill>
                  <a:srgbClr val="34322D"/>
                </a:solidFill>
                <a:effectLst/>
                <a:latin typeface="-apple-system"/>
              </a:rPr>
              <a:t> Securely end PHP session.</a:t>
            </a:r>
          </a:p>
          <a:p>
            <a:pPr marL="742950" lvl="1" indent="-285750" algn="l">
              <a:buFont typeface="Arial" panose="020B0604020202020204" pitchFamily="34" charset="0"/>
              <a:buChar char="•"/>
            </a:pPr>
            <a:r>
              <a:rPr lang="en-US" sz="2400" b="1" i="0" dirty="0">
                <a:solidFill>
                  <a:srgbClr val="111827"/>
                </a:solidFill>
                <a:effectLst/>
                <a:latin typeface="-apple-system"/>
              </a:rPr>
              <a:t>Profile Viewing/Updating:</a:t>
            </a:r>
            <a:r>
              <a:rPr lang="en-US" sz="2400" b="0" i="0" dirty="0">
                <a:solidFill>
                  <a:srgbClr val="34322D"/>
                </a:solidFill>
                <a:effectLst/>
                <a:latin typeface="-apple-system"/>
              </a:rPr>
              <a:t> Basic user info management (MySQL &amp; PHP).</a:t>
            </a:r>
          </a:p>
          <a:p>
            <a:pPr algn="l">
              <a:buFont typeface="Arial" panose="020B0604020202020204" pitchFamily="34" charset="0"/>
              <a:buChar char="•"/>
            </a:pPr>
            <a:r>
              <a:rPr lang="en-US" sz="2400" b="1" i="0" dirty="0">
                <a:solidFill>
                  <a:srgbClr val="111827"/>
                </a:solidFill>
                <a:effectLst/>
                <a:latin typeface="-apple-system"/>
              </a:rPr>
              <a:t>Key Highlight:</a:t>
            </a:r>
            <a:r>
              <a:rPr lang="en-US" sz="2400" b="0" i="0" dirty="0">
                <a:solidFill>
                  <a:srgbClr val="34322D"/>
                </a:solidFill>
                <a:effectLst/>
                <a:latin typeface="-apple-system"/>
              </a:rPr>
              <a:t> 5. </a:t>
            </a:r>
            <a:r>
              <a:rPr lang="en-US" sz="2400" b="1" i="0" dirty="0">
                <a:solidFill>
                  <a:srgbClr val="111827"/>
                </a:solidFill>
                <a:effectLst/>
                <a:latin typeface="-apple-system"/>
              </a:rPr>
              <a:t>Password Reset Functionality</a:t>
            </a:r>
            <a:endParaRPr lang="en-US" sz="2400" b="0" i="0" dirty="0">
              <a:solidFill>
                <a:srgbClr val="34322D"/>
              </a:solidFill>
              <a:effectLst/>
              <a:latin typeface="-apple-system"/>
            </a:endParaRPr>
          </a:p>
        </p:txBody>
      </p:sp>
      <p:sp>
        <p:nvSpPr>
          <p:cNvPr id="5" name="标题 1">
            <a:extLst>
              <a:ext uri="{FF2B5EF4-FFF2-40B4-BE49-F238E27FC236}">
                <a16:creationId xmlns:a16="http://schemas.microsoft.com/office/drawing/2014/main" id="{2E912476-29F9-6797-3FEF-5BD9E6791325}"/>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E683680B-27DA-63FC-9675-307B3E80F2EB}"/>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F5785125-EE62-992C-5D13-64DFBB7CF65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4055645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D474-4DA2-C5BF-7862-C607B6420B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D638BE-EE7C-55E3-95A9-DD416F2AC0B6}"/>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D4A58CD0-748C-3FE8-22C5-099D8515A573}"/>
              </a:ext>
            </a:extLst>
          </p:cNvPr>
          <p:cNvSpPr>
            <a:spLocks noGrp="1"/>
          </p:cNvSpPr>
          <p:nvPr>
            <p:ph type="subTitle" idx="1"/>
          </p:nvPr>
        </p:nvSpPr>
        <p:spPr/>
        <p:txBody>
          <a:bodyPr/>
          <a:lstStyle/>
          <a:p>
            <a:r>
              <a:rPr lang="en-US" dirty="0"/>
              <a:t>Website 5</a:t>
            </a:r>
          </a:p>
        </p:txBody>
      </p:sp>
    </p:spTree>
    <p:extLst>
      <p:ext uri="{BB962C8B-B14F-4D97-AF65-F5344CB8AC3E}">
        <p14:creationId xmlns:p14="http://schemas.microsoft.com/office/powerpoint/2010/main" val="197963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09220-67ED-5473-D3A6-BB87790364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C2AC612-CC06-AD8D-91F1-DCFA74DBBAB5}"/>
              </a:ext>
            </a:extLst>
          </p:cNvPr>
          <p:cNvPicPr>
            <a:picLocks noChangeAspect="1"/>
          </p:cNvPicPr>
          <p:nvPr/>
        </p:nvPicPr>
        <p:blipFill>
          <a:blip r:embed="rId2"/>
          <a:stretch>
            <a:fillRect/>
          </a:stretch>
        </p:blipFill>
        <p:spPr>
          <a:xfrm>
            <a:off x="624114" y="663117"/>
            <a:ext cx="10943771" cy="5531766"/>
          </a:xfrm>
          <a:prstGeom prst="rect">
            <a:avLst/>
          </a:prstGeom>
        </p:spPr>
      </p:pic>
    </p:spTree>
    <p:extLst>
      <p:ext uri="{BB962C8B-B14F-4D97-AF65-F5344CB8AC3E}">
        <p14:creationId xmlns:p14="http://schemas.microsoft.com/office/powerpoint/2010/main" val="338729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A0C03-E4DF-2584-EB56-68BB498D57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F26F7D-C8A2-CE69-045B-444760CDB731}"/>
              </a:ext>
            </a:extLst>
          </p:cNvPr>
          <p:cNvPicPr>
            <a:picLocks noChangeAspect="1"/>
          </p:cNvPicPr>
          <p:nvPr/>
        </p:nvPicPr>
        <p:blipFill>
          <a:blip r:embed="rId2"/>
          <a:stretch>
            <a:fillRect/>
          </a:stretch>
        </p:blipFill>
        <p:spPr>
          <a:xfrm>
            <a:off x="1302774" y="984954"/>
            <a:ext cx="9586452" cy="4888092"/>
          </a:xfrm>
          <a:prstGeom prst="rect">
            <a:avLst/>
          </a:prstGeom>
        </p:spPr>
      </p:pic>
    </p:spTree>
    <p:extLst>
      <p:ext uri="{BB962C8B-B14F-4D97-AF65-F5344CB8AC3E}">
        <p14:creationId xmlns:p14="http://schemas.microsoft.com/office/powerpoint/2010/main" val="1098770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C5DE3-7A28-FC51-C23C-E0088CE13F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AF067D1-0705-B128-198A-C99FBE665459}"/>
              </a:ext>
            </a:extLst>
          </p:cNvPr>
          <p:cNvPicPr>
            <a:picLocks noChangeAspect="1"/>
          </p:cNvPicPr>
          <p:nvPr/>
        </p:nvPicPr>
        <p:blipFill>
          <a:blip r:embed="rId2"/>
          <a:stretch>
            <a:fillRect/>
          </a:stretch>
        </p:blipFill>
        <p:spPr>
          <a:xfrm>
            <a:off x="1106129" y="889883"/>
            <a:ext cx="9979742" cy="5078233"/>
          </a:xfrm>
          <a:prstGeom prst="rect">
            <a:avLst/>
          </a:prstGeom>
        </p:spPr>
      </p:pic>
    </p:spTree>
    <p:extLst>
      <p:ext uri="{BB962C8B-B14F-4D97-AF65-F5344CB8AC3E}">
        <p14:creationId xmlns:p14="http://schemas.microsoft.com/office/powerpoint/2010/main" val="1265399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EBACF-3BCB-6E9C-C808-30284AE5A67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EEF45C-14F5-4579-51B7-40D0CB06D887}"/>
              </a:ext>
            </a:extLst>
          </p:cNvPr>
          <p:cNvPicPr>
            <a:picLocks noChangeAspect="1"/>
          </p:cNvPicPr>
          <p:nvPr/>
        </p:nvPicPr>
        <p:blipFill>
          <a:blip r:embed="rId2"/>
          <a:stretch>
            <a:fillRect/>
          </a:stretch>
        </p:blipFill>
        <p:spPr>
          <a:xfrm>
            <a:off x="1264920" y="978233"/>
            <a:ext cx="9662160" cy="4901533"/>
          </a:xfrm>
          <a:prstGeom prst="rect">
            <a:avLst/>
          </a:prstGeom>
        </p:spPr>
      </p:pic>
    </p:spTree>
    <p:extLst>
      <p:ext uri="{BB962C8B-B14F-4D97-AF65-F5344CB8AC3E}">
        <p14:creationId xmlns:p14="http://schemas.microsoft.com/office/powerpoint/2010/main" val="953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3225-0695-AB93-EB2C-C897A2B1F9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564A4D-D6C5-789E-9D07-89B0D95B6FA9}"/>
              </a:ext>
            </a:extLst>
          </p:cNvPr>
          <p:cNvPicPr>
            <a:picLocks noChangeAspect="1"/>
          </p:cNvPicPr>
          <p:nvPr/>
        </p:nvPicPr>
        <p:blipFill>
          <a:blip r:embed="rId2"/>
          <a:stretch>
            <a:fillRect/>
          </a:stretch>
        </p:blipFill>
        <p:spPr>
          <a:xfrm>
            <a:off x="899160" y="800806"/>
            <a:ext cx="10393680" cy="5256387"/>
          </a:xfrm>
          <a:prstGeom prst="rect">
            <a:avLst/>
          </a:prstGeom>
        </p:spPr>
      </p:pic>
    </p:spTree>
    <p:extLst>
      <p:ext uri="{BB962C8B-B14F-4D97-AF65-F5344CB8AC3E}">
        <p14:creationId xmlns:p14="http://schemas.microsoft.com/office/powerpoint/2010/main" val="1940755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1239-8129-8EC8-9888-5C8F7FACB9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1CCD5B-4E28-3D35-FEBA-EBB9A1EE9C5D}"/>
              </a:ext>
            </a:extLst>
          </p:cNvPr>
          <p:cNvPicPr>
            <a:picLocks noChangeAspect="1"/>
          </p:cNvPicPr>
          <p:nvPr/>
        </p:nvPicPr>
        <p:blipFill>
          <a:blip r:embed="rId2"/>
          <a:stretch>
            <a:fillRect/>
          </a:stretch>
        </p:blipFill>
        <p:spPr>
          <a:xfrm>
            <a:off x="929640" y="821602"/>
            <a:ext cx="10332720" cy="5214795"/>
          </a:xfrm>
          <a:prstGeom prst="rect">
            <a:avLst/>
          </a:prstGeom>
        </p:spPr>
      </p:pic>
    </p:spTree>
    <p:extLst>
      <p:ext uri="{BB962C8B-B14F-4D97-AF65-F5344CB8AC3E}">
        <p14:creationId xmlns:p14="http://schemas.microsoft.com/office/powerpoint/2010/main" val="35694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34716-8964-06E8-BF47-8B5EAD979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5F467-CF53-76F0-0152-28E5148CD32D}"/>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BE9BA9DA-4334-D2CC-EA46-738D1AFA038B}"/>
              </a:ext>
            </a:extLst>
          </p:cNvPr>
          <p:cNvSpPr txBox="1"/>
          <p:nvPr/>
        </p:nvSpPr>
        <p:spPr>
          <a:xfrm>
            <a:off x="1690155" y="1306287"/>
            <a:ext cx="9226666" cy="4339650"/>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tos Display (Headings)"/>
              </a:rPr>
              <a:t>Frontend (User Interface &amp; Interaction):</a:t>
            </a:r>
            <a:endParaRPr lang="en-US" sz="2400" b="0" i="0" dirty="0">
              <a:solidFill>
                <a:srgbClr val="34322D"/>
              </a:solidFill>
              <a:effectLst/>
              <a:latin typeface="Aptos Display (Headings)"/>
            </a:endParaRPr>
          </a:p>
          <a:p>
            <a:pPr marL="742950" lvl="1" indent="-285750" algn="l">
              <a:buFont typeface="Arial" panose="020B0604020202020204" pitchFamily="34" charset="0"/>
              <a:buChar char="•"/>
            </a:pPr>
            <a:r>
              <a:rPr lang="en-US" sz="2400" b="1" i="0" dirty="0">
                <a:solidFill>
                  <a:srgbClr val="111827"/>
                </a:solidFill>
                <a:effectLst/>
                <a:latin typeface="Aptos Display (Headings)"/>
              </a:rPr>
              <a:t>HTML:</a:t>
            </a:r>
            <a:r>
              <a:rPr lang="en-US" sz="2400" b="0" i="0" dirty="0">
                <a:solidFill>
                  <a:srgbClr val="34322D"/>
                </a:solidFill>
                <a:effectLst/>
                <a:latin typeface="Aptos Display (Headings)"/>
              </a:rPr>
              <a:t> Base structure and content.</a:t>
            </a:r>
          </a:p>
          <a:p>
            <a:pPr marL="742950" lvl="1" indent="-285750" algn="l">
              <a:buFont typeface="Arial" panose="020B0604020202020204" pitchFamily="34" charset="0"/>
              <a:buChar char="•"/>
            </a:pPr>
            <a:r>
              <a:rPr lang="en-US" sz="2400" b="1" i="0" dirty="0">
                <a:solidFill>
                  <a:srgbClr val="111827"/>
                </a:solidFill>
                <a:effectLst/>
                <a:latin typeface="Aptos Display (Headings)"/>
              </a:rPr>
              <a:t>CSS:</a:t>
            </a:r>
            <a:r>
              <a:rPr lang="en-US" sz="2400" b="0" i="0" dirty="0">
                <a:solidFill>
                  <a:srgbClr val="34322D"/>
                </a:solidFill>
                <a:effectLst/>
                <a:latin typeface="Aptos Display (Headings)"/>
              </a:rPr>
              <a:t> Styling and visual presentation.</a:t>
            </a:r>
          </a:p>
          <a:p>
            <a:pPr marL="742950" lvl="1" indent="-285750" algn="l">
              <a:buFont typeface="Arial" panose="020B0604020202020204" pitchFamily="34" charset="0"/>
              <a:buChar char="•"/>
            </a:pPr>
            <a:r>
              <a:rPr lang="en-US" sz="2400" b="1" i="0" dirty="0">
                <a:solidFill>
                  <a:srgbClr val="111827"/>
                </a:solidFill>
                <a:effectLst/>
                <a:latin typeface="Aptos Display (Headings)"/>
              </a:rPr>
              <a:t>JavaScript:</a:t>
            </a:r>
            <a:r>
              <a:rPr lang="en-US" sz="2400" b="0" i="0" dirty="0">
                <a:solidFill>
                  <a:srgbClr val="34322D"/>
                </a:solidFill>
                <a:effectLst/>
                <a:latin typeface="Aptos Display (Headings)"/>
              </a:rPr>
              <a:t> Dynamic behavior and user interactions.</a:t>
            </a:r>
          </a:p>
          <a:p>
            <a:pPr algn="l">
              <a:buFont typeface="Arial" panose="020B0604020202020204" pitchFamily="34" charset="0"/>
              <a:buChar char="•"/>
            </a:pPr>
            <a:r>
              <a:rPr lang="en-US" sz="2400" b="1" i="0" dirty="0">
                <a:solidFill>
                  <a:srgbClr val="111827"/>
                </a:solidFill>
                <a:effectLst/>
                <a:latin typeface="Aptos Display (Headings)"/>
              </a:rPr>
              <a:t>Backend (Server-side Logic &amp; Data):</a:t>
            </a:r>
            <a:endParaRPr lang="en-US" sz="2400" b="0" i="0" dirty="0">
              <a:solidFill>
                <a:srgbClr val="34322D"/>
              </a:solidFill>
              <a:effectLst/>
              <a:latin typeface="Aptos Display (Headings)"/>
            </a:endParaRPr>
          </a:p>
          <a:p>
            <a:pPr marL="742950" lvl="1" indent="-285750" algn="l">
              <a:buFont typeface="Arial" panose="020B0604020202020204" pitchFamily="34" charset="0"/>
              <a:buChar char="•"/>
            </a:pPr>
            <a:r>
              <a:rPr lang="en-US" sz="2400" b="1" i="0" dirty="0">
                <a:solidFill>
                  <a:srgbClr val="111827"/>
                </a:solidFill>
                <a:effectLst/>
                <a:latin typeface="Aptos Display (Headings)"/>
              </a:rPr>
              <a:t>XAMPP:</a:t>
            </a:r>
            <a:r>
              <a:rPr lang="en-US" sz="2400" b="0" i="0" dirty="0">
                <a:solidFill>
                  <a:srgbClr val="34322D"/>
                </a:solidFill>
                <a:effectLst/>
                <a:latin typeface="Aptos Display (Headings)"/>
              </a:rPr>
              <a:t> Development Environment</a:t>
            </a:r>
          </a:p>
          <a:p>
            <a:pPr marL="1143000" lvl="2" indent="-228600" algn="l">
              <a:buFont typeface="Arial" panose="020B0604020202020204" pitchFamily="34" charset="0"/>
              <a:buChar char="•"/>
            </a:pPr>
            <a:r>
              <a:rPr lang="en-US" sz="2400" b="1" i="0" dirty="0">
                <a:solidFill>
                  <a:srgbClr val="111827"/>
                </a:solidFill>
                <a:effectLst/>
                <a:latin typeface="Aptos Display (Headings)"/>
              </a:rPr>
              <a:t>Apache:</a:t>
            </a:r>
            <a:r>
              <a:rPr lang="en-US" sz="2400" b="0" i="0" dirty="0">
                <a:solidFill>
                  <a:srgbClr val="34322D"/>
                </a:solidFill>
                <a:effectLst/>
                <a:latin typeface="Aptos Display (Headings)"/>
              </a:rPr>
              <a:t> Web Server</a:t>
            </a:r>
          </a:p>
          <a:p>
            <a:pPr marL="1143000" lvl="2" indent="-228600" algn="l">
              <a:buFont typeface="Arial" panose="020B0604020202020204" pitchFamily="34" charset="0"/>
              <a:buChar char="•"/>
            </a:pPr>
            <a:r>
              <a:rPr lang="en-US" sz="2400" b="1" i="0" dirty="0">
                <a:solidFill>
                  <a:srgbClr val="111827"/>
                </a:solidFill>
                <a:effectLst/>
                <a:latin typeface="Aptos Display (Headings)"/>
              </a:rPr>
              <a:t>PHP:</a:t>
            </a:r>
            <a:r>
              <a:rPr lang="en-US" sz="2400" b="0" i="0" dirty="0">
                <a:solidFill>
                  <a:srgbClr val="34322D"/>
                </a:solidFill>
                <a:effectLst/>
                <a:latin typeface="Aptos Display (Headings)"/>
              </a:rPr>
              <a:t> Server-side scripting (form processing, database interaction, business logic).</a:t>
            </a:r>
          </a:p>
          <a:p>
            <a:pPr marL="742950" lvl="1" indent="-285750" algn="l">
              <a:buFont typeface="Arial" panose="020B0604020202020204" pitchFamily="34" charset="0"/>
              <a:buChar char="•"/>
            </a:pPr>
            <a:r>
              <a:rPr lang="en-US" sz="2400" b="1" i="0" dirty="0">
                <a:solidFill>
                  <a:srgbClr val="111827"/>
                </a:solidFill>
                <a:effectLst/>
                <a:latin typeface="Aptos Display (Headings)"/>
              </a:rPr>
              <a:t>MySQL:</a:t>
            </a:r>
            <a:r>
              <a:rPr lang="en-US" sz="2400" b="0" i="0" dirty="0">
                <a:solidFill>
                  <a:srgbClr val="34322D"/>
                </a:solidFill>
                <a:effectLst/>
                <a:latin typeface="Aptos Display (Headings)"/>
              </a:rPr>
              <a:t> Relational Database (for product, user, and order data).</a:t>
            </a:r>
          </a:p>
          <a:p>
            <a:endParaRPr lang="en-US" sz="3600" dirty="0">
              <a:latin typeface="Aptos Display (Headings)"/>
            </a:endParaRPr>
          </a:p>
        </p:txBody>
      </p:sp>
      <p:sp>
        <p:nvSpPr>
          <p:cNvPr id="5" name="标题 1">
            <a:extLst>
              <a:ext uri="{FF2B5EF4-FFF2-40B4-BE49-F238E27FC236}">
                <a16:creationId xmlns:a16="http://schemas.microsoft.com/office/drawing/2014/main" id="{E3C2B8EB-2E80-5236-5C92-C0E6F7C4509F}"/>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FADE34E2-1B2C-A2E3-ABF4-7627C180BA34}"/>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4AD5485E-69C3-DA65-DC62-DD149E4BD6FC}"/>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816523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15B6-0382-7C4F-D31D-BA54E62D955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0BFF79F-00F1-E5BA-A15F-E31640DA29D5}"/>
              </a:ext>
            </a:extLst>
          </p:cNvPr>
          <p:cNvPicPr>
            <a:picLocks noChangeAspect="1"/>
          </p:cNvPicPr>
          <p:nvPr/>
        </p:nvPicPr>
        <p:blipFill>
          <a:blip r:embed="rId2"/>
          <a:stretch>
            <a:fillRect/>
          </a:stretch>
        </p:blipFill>
        <p:spPr>
          <a:xfrm>
            <a:off x="745252" y="692315"/>
            <a:ext cx="10701495" cy="5473369"/>
          </a:xfrm>
          <a:prstGeom prst="rect">
            <a:avLst/>
          </a:prstGeom>
        </p:spPr>
      </p:pic>
    </p:spTree>
    <p:extLst>
      <p:ext uri="{BB962C8B-B14F-4D97-AF65-F5344CB8AC3E}">
        <p14:creationId xmlns:p14="http://schemas.microsoft.com/office/powerpoint/2010/main" val="381552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59D92-5B9A-E364-2CF0-6BABCA763C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38AF411-471C-DC33-483A-20C7A0B17F46}"/>
              </a:ext>
            </a:extLst>
          </p:cNvPr>
          <p:cNvPicPr>
            <a:picLocks noChangeAspect="1"/>
          </p:cNvPicPr>
          <p:nvPr/>
        </p:nvPicPr>
        <p:blipFill>
          <a:blip r:embed="rId2"/>
          <a:stretch>
            <a:fillRect/>
          </a:stretch>
        </p:blipFill>
        <p:spPr>
          <a:xfrm>
            <a:off x="843487" y="748030"/>
            <a:ext cx="10505025" cy="5361940"/>
          </a:xfrm>
          <a:prstGeom prst="rect">
            <a:avLst/>
          </a:prstGeom>
        </p:spPr>
      </p:pic>
    </p:spTree>
    <p:extLst>
      <p:ext uri="{BB962C8B-B14F-4D97-AF65-F5344CB8AC3E}">
        <p14:creationId xmlns:p14="http://schemas.microsoft.com/office/powerpoint/2010/main" val="1613237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23E-0150-478B-43A5-0F06AC92F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27D0C-859D-47B5-68D1-C94A1B911A64}"/>
              </a:ext>
            </a:extLst>
          </p:cNvPr>
          <p:cNvSpPr>
            <a:spLocks noGrp="1"/>
          </p:cNvSpPr>
          <p:nvPr>
            <p:ph type="title"/>
          </p:nvPr>
        </p:nvSpPr>
        <p:spPr>
          <a:xfrm>
            <a:off x="647281" y="343211"/>
            <a:ext cx="10515600" cy="963076"/>
          </a:xfrm>
        </p:spPr>
        <p:txBody>
          <a:bodyPr>
            <a:normAutofit fontScale="90000"/>
          </a:bodyPr>
          <a:lstStyle/>
          <a:p>
            <a:r>
              <a:rPr lang="en-US" altLang="zh-CN" dirty="0"/>
              <a:t>Recap of Achievements (XAMPP, PHP, MySQL):</a:t>
            </a:r>
            <a:endParaRPr lang="en-US" dirty="0"/>
          </a:p>
        </p:txBody>
      </p:sp>
      <p:sp>
        <p:nvSpPr>
          <p:cNvPr id="4" name="TextBox 3">
            <a:extLst>
              <a:ext uri="{FF2B5EF4-FFF2-40B4-BE49-F238E27FC236}">
                <a16:creationId xmlns:a16="http://schemas.microsoft.com/office/drawing/2014/main" id="{5F637206-2511-F29C-D7E2-A12D89CD10FC}"/>
              </a:ext>
            </a:extLst>
          </p:cNvPr>
          <p:cNvSpPr txBox="1"/>
          <p:nvPr/>
        </p:nvSpPr>
        <p:spPr>
          <a:xfrm>
            <a:off x="1482667" y="2090172"/>
            <a:ext cx="9226666" cy="1815882"/>
          </a:xfrm>
          <a:prstGeom prst="rect">
            <a:avLst/>
          </a:prstGeom>
          <a:noFill/>
        </p:spPr>
        <p:txBody>
          <a:bodyPr wrap="square" rtlCol="0">
            <a:spAutoFit/>
          </a:bodyPr>
          <a:lstStyle/>
          <a:p>
            <a:r>
              <a:rPr lang="en-US" sz="2800" dirty="0"/>
              <a:t>Developed a shopping website (product management, cart, orders).</a:t>
            </a:r>
          </a:p>
          <a:p>
            <a:r>
              <a:rPr lang="en-US" sz="2800" dirty="0"/>
              <a:t>Implemented essential authentication features (registration, login, secure password reset).</a:t>
            </a:r>
          </a:p>
        </p:txBody>
      </p:sp>
      <p:sp>
        <p:nvSpPr>
          <p:cNvPr id="5" name="标题 1">
            <a:extLst>
              <a:ext uri="{FF2B5EF4-FFF2-40B4-BE49-F238E27FC236}">
                <a16:creationId xmlns:a16="http://schemas.microsoft.com/office/drawing/2014/main" id="{B85F0E4C-7045-9A88-762C-D9DF89E3BF6A}"/>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B6BC0A8A-3988-6C02-2718-79FA0F32B069}"/>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AB3C166D-E114-FA94-9D67-BAA1B153234E}"/>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419608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0339C-61F2-DB19-09C3-FA788211E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C82C5-AB8A-55CD-69BF-1A8EA45BD5E7}"/>
              </a:ext>
            </a:extLst>
          </p:cNvPr>
          <p:cNvSpPr>
            <a:spLocks noGrp="1"/>
          </p:cNvSpPr>
          <p:nvPr>
            <p:ph type="title"/>
          </p:nvPr>
        </p:nvSpPr>
        <p:spPr>
          <a:xfrm>
            <a:off x="647281" y="343211"/>
            <a:ext cx="10515600" cy="963076"/>
          </a:xfrm>
        </p:spPr>
        <p:txBody>
          <a:bodyPr/>
          <a:lstStyle/>
          <a:p>
            <a:r>
              <a:rPr lang="en-US" altLang="zh-CN" dirty="0"/>
              <a:t>Key Learnings:</a:t>
            </a:r>
            <a:endParaRPr lang="en-US" dirty="0"/>
          </a:p>
        </p:txBody>
      </p:sp>
      <p:sp>
        <p:nvSpPr>
          <p:cNvPr id="4" name="TextBox 3">
            <a:extLst>
              <a:ext uri="{FF2B5EF4-FFF2-40B4-BE49-F238E27FC236}">
                <a16:creationId xmlns:a16="http://schemas.microsoft.com/office/drawing/2014/main" id="{A893C971-345A-D24C-DCDD-27762C0FA83B}"/>
              </a:ext>
            </a:extLst>
          </p:cNvPr>
          <p:cNvSpPr txBox="1"/>
          <p:nvPr/>
        </p:nvSpPr>
        <p:spPr>
          <a:xfrm>
            <a:off x="1482667" y="2090172"/>
            <a:ext cx="9226666" cy="1815882"/>
          </a:xfrm>
          <a:prstGeom prst="rect">
            <a:avLst/>
          </a:prstGeom>
          <a:noFill/>
        </p:spPr>
        <p:txBody>
          <a:bodyPr wrap="square" rtlCol="0">
            <a:spAutoFit/>
          </a:bodyPr>
          <a:lstStyle/>
          <a:p>
            <a:r>
              <a:rPr lang="en-US" sz="2800" dirty="0"/>
              <a:t>Valuable insights into full-stack web development with XAMPP (PHP, MySQL).</a:t>
            </a:r>
          </a:p>
          <a:p>
            <a:r>
              <a:rPr lang="en-US" sz="2800" dirty="0"/>
              <a:t>Understanding of security best practices in web applications.</a:t>
            </a:r>
          </a:p>
        </p:txBody>
      </p:sp>
      <p:sp>
        <p:nvSpPr>
          <p:cNvPr id="5" name="标题 1">
            <a:extLst>
              <a:ext uri="{FF2B5EF4-FFF2-40B4-BE49-F238E27FC236}">
                <a16:creationId xmlns:a16="http://schemas.microsoft.com/office/drawing/2014/main" id="{B0492ECD-5625-5E0D-158D-4C49A3DDA3A9}"/>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754D681F-08A2-BD66-D71B-5F8AF801C82D}"/>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CF4EAB00-7FF0-BC10-92DF-691341B049B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565811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66915-2305-0C4A-3F59-ABF2F226E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0C7A2-68C4-2CCB-5870-A2C1C2CE1C89}"/>
              </a:ext>
            </a:extLst>
          </p:cNvPr>
          <p:cNvSpPr>
            <a:spLocks noGrp="1"/>
          </p:cNvSpPr>
          <p:nvPr>
            <p:ph type="title"/>
          </p:nvPr>
        </p:nvSpPr>
        <p:spPr>
          <a:xfrm>
            <a:off x="838200" y="2947462"/>
            <a:ext cx="10515600" cy="963076"/>
          </a:xfrm>
        </p:spPr>
        <p:txBody>
          <a:bodyPr/>
          <a:lstStyle/>
          <a:p>
            <a:pPr algn="ctr"/>
            <a:r>
              <a:rPr lang="en-US" dirty="0"/>
              <a:t>Thank you!</a:t>
            </a:r>
          </a:p>
        </p:txBody>
      </p:sp>
      <p:sp>
        <p:nvSpPr>
          <p:cNvPr id="5" name="标题 1">
            <a:extLst>
              <a:ext uri="{FF2B5EF4-FFF2-40B4-BE49-F238E27FC236}">
                <a16:creationId xmlns:a16="http://schemas.microsoft.com/office/drawing/2014/main" id="{5A90E53D-4F5B-681D-BD1B-7C967A31B9F7}"/>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A8C3DB1D-1E79-9393-A646-D9DFDC1488C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4BCB427B-BF33-7A63-DEE8-58AF79DA57BD}"/>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95321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639C-0017-BEE8-E572-2F04CA8580A1}"/>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EAE22B99-8B74-F374-180E-0517FD1368B2}"/>
              </a:ext>
            </a:extLst>
          </p:cNvPr>
          <p:cNvSpPr>
            <a:spLocks noGrp="1"/>
          </p:cNvSpPr>
          <p:nvPr>
            <p:ph type="subTitle" idx="1"/>
          </p:nvPr>
        </p:nvSpPr>
        <p:spPr/>
        <p:txBody>
          <a:bodyPr/>
          <a:lstStyle/>
          <a:p>
            <a:r>
              <a:rPr lang="en-US" dirty="0"/>
              <a:t>Website 1</a:t>
            </a:r>
          </a:p>
        </p:txBody>
      </p:sp>
    </p:spTree>
    <p:extLst>
      <p:ext uri="{BB962C8B-B14F-4D97-AF65-F5344CB8AC3E}">
        <p14:creationId xmlns:p14="http://schemas.microsoft.com/office/powerpoint/2010/main" val="228298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79919F-C54B-AF6E-5160-B1FA70486EA7}"/>
              </a:ext>
            </a:extLst>
          </p:cNvPr>
          <p:cNvPicPr>
            <a:picLocks noChangeAspect="1"/>
          </p:cNvPicPr>
          <p:nvPr/>
        </p:nvPicPr>
        <p:blipFill>
          <a:blip r:embed="rId2"/>
          <a:stretch>
            <a:fillRect/>
          </a:stretch>
        </p:blipFill>
        <p:spPr>
          <a:xfrm>
            <a:off x="1100216" y="901170"/>
            <a:ext cx="9991567" cy="5055660"/>
          </a:xfrm>
          <a:prstGeom prst="rect">
            <a:avLst/>
          </a:prstGeom>
        </p:spPr>
      </p:pic>
    </p:spTree>
    <p:extLst>
      <p:ext uri="{BB962C8B-B14F-4D97-AF65-F5344CB8AC3E}">
        <p14:creationId xmlns:p14="http://schemas.microsoft.com/office/powerpoint/2010/main" val="1284205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AE97F-3841-BD50-A772-3EF234912B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812A52-41AE-F508-FAAF-5AF963E575EF}"/>
              </a:ext>
            </a:extLst>
          </p:cNvPr>
          <p:cNvPicPr>
            <a:picLocks noChangeAspect="1"/>
          </p:cNvPicPr>
          <p:nvPr/>
        </p:nvPicPr>
        <p:blipFill>
          <a:blip r:embed="rId2"/>
          <a:stretch>
            <a:fillRect/>
          </a:stretch>
        </p:blipFill>
        <p:spPr>
          <a:xfrm>
            <a:off x="1032076" y="857476"/>
            <a:ext cx="10127848" cy="5143048"/>
          </a:xfrm>
          <a:prstGeom prst="rect">
            <a:avLst/>
          </a:prstGeom>
        </p:spPr>
      </p:pic>
    </p:spTree>
    <p:extLst>
      <p:ext uri="{BB962C8B-B14F-4D97-AF65-F5344CB8AC3E}">
        <p14:creationId xmlns:p14="http://schemas.microsoft.com/office/powerpoint/2010/main" val="766507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10004-B6D0-D2F4-75D0-0099CAE4D0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AF7554-F51C-7EA0-455F-020E03D9B131}"/>
              </a:ext>
            </a:extLst>
          </p:cNvPr>
          <p:cNvPicPr>
            <a:picLocks noChangeAspect="1"/>
          </p:cNvPicPr>
          <p:nvPr/>
        </p:nvPicPr>
        <p:blipFill>
          <a:blip r:embed="rId2"/>
          <a:stretch>
            <a:fillRect/>
          </a:stretch>
        </p:blipFill>
        <p:spPr>
          <a:xfrm>
            <a:off x="1199909" y="936259"/>
            <a:ext cx="9792182" cy="4985482"/>
          </a:xfrm>
          <a:prstGeom prst="rect">
            <a:avLst/>
          </a:prstGeom>
        </p:spPr>
      </p:pic>
    </p:spTree>
    <p:extLst>
      <p:ext uri="{BB962C8B-B14F-4D97-AF65-F5344CB8AC3E}">
        <p14:creationId xmlns:p14="http://schemas.microsoft.com/office/powerpoint/2010/main" val="706418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1AEFD-8758-737C-0726-C75C02C8A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69D6D-8F29-077F-DA81-E241B2EE691F}"/>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DEEFF44-E0EC-D6F1-5C4D-167CD63A82D8}"/>
              </a:ext>
            </a:extLst>
          </p:cNvPr>
          <p:cNvSpPr>
            <a:spLocks noGrp="1"/>
          </p:cNvSpPr>
          <p:nvPr>
            <p:ph type="subTitle" idx="1"/>
          </p:nvPr>
        </p:nvSpPr>
        <p:spPr/>
        <p:txBody>
          <a:bodyPr/>
          <a:lstStyle/>
          <a:p>
            <a:r>
              <a:rPr lang="en-US" dirty="0"/>
              <a:t>Website 2</a:t>
            </a:r>
          </a:p>
        </p:txBody>
      </p:sp>
    </p:spTree>
    <p:extLst>
      <p:ext uri="{BB962C8B-B14F-4D97-AF65-F5344CB8AC3E}">
        <p14:creationId xmlns:p14="http://schemas.microsoft.com/office/powerpoint/2010/main" val="5620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62BF-5882-2B14-BBB2-F05FF0538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DBE94-6633-7983-200D-18F6E8B9C8C7}"/>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70DAFE54-5EE5-55E4-629E-52E12D1895D8}"/>
              </a:ext>
            </a:extLst>
          </p:cNvPr>
          <p:cNvSpPr txBox="1"/>
          <p:nvPr/>
        </p:nvSpPr>
        <p:spPr>
          <a:xfrm>
            <a:off x="1705395" y="1917451"/>
            <a:ext cx="9226666" cy="2677656"/>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34322D"/>
                </a:solidFill>
                <a:effectLst/>
                <a:latin typeface="-apple-system"/>
              </a:rPr>
              <a:t>Admin capability to add new products.</a:t>
            </a:r>
          </a:p>
          <a:p>
            <a:pPr algn="l">
              <a:buFont typeface="Arial" panose="020B0604020202020204" pitchFamily="34" charset="0"/>
              <a:buChar char="•"/>
            </a:pPr>
            <a:r>
              <a:rPr lang="en-US" sz="2400" b="1" i="0" dirty="0">
                <a:solidFill>
                  <a:srgbClr val="111827"/>
                </a:solidFill>
                <a:effectLst/>
                <a:latin typeface="-apple-system"/>
              </a:rPr>
              <a:t>Inputs:</a:t>
            </a:r>
            <a:r>
              <a:rPr lang="en-US" sz="2400" b="0" i="0" dirty="0">
                <a:solidFill>
                  <a:srgbClr val="34322D"/>
                </a:solidFill>
                <a:effectLst/>
                <a:latin typeface="-apple-system"/>
              </a:rPr>
              <a:t> Product Name, Price, Image.</a:t>
            </a:r>
          </a:p>
          <a:p>
            <a:pPr algn="l">
              <a:buFont typeface="Arial" panose="020B0604020202020204" pitchFamily="34" charset="0"/>
              <a:buChar char="•"/>
            </a:pPr>
            <a:r>
              <a:rPr lang="en-US" sz="2400" b="1" i="0" dirty="0">
                <a:solidFill>
                  <a:srgbClr val="111827"/>
                </a:solidFill>
                <a:effectLst/>
                <a:latin typeface="-apple-system"/>
              </a:rPr>
              <a:t>Process (PHP &amp; MySQL):</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0" i="0" dirty="0">
                <a:solidFill>
                  <a:srgbClr val="34322D"/>
                </a:solidFill>
                <a:effectLst/>
                <a:latin typeface="-apple-system"/>
              </a:rPr>
              <a:t>Admin inputs details via HTML form.</a:t>
            </a:r>
          </a:p>
          <a:p>
            <a:pPr marL="742950" lvl="1" indent="-285750" algn="l">
              <a:buFont typeface="Arial" panose="020B0604020202020204" pitchFamily="34" charset="0"/>
              <a:buChar char="•"/>
            </a:pPr>
            <a:r>
              <a:rPr lang="en-US" sz="2400" b="0" i="0" dirty="0">
                <a:solidFill>
                  <a:srgbClr val="34322D"/>
                </a:solidFill>
                <a:effectLst/>
                <a:latin typeface="-apple-system"/>
              </a:rPr>
              <a:t>PHP backend script processes submitted data.</a:t>
            </a:r>
          </a:p>
          <a:p>
            <a:pPr marL="742950" lvl="1" indent="-285750" algn="l">
              <a:buFont typeface="Arial" panose="020B0604020202020204" pitchFamily="34" charset="0"/>
              <a:buChar char="•"/>
            </a:pPr>
            <a:r>
              <a:rPr lang="en-US" sz="2400" b="0" i="0" dirty="0">
                <a:solidFill>
                  <a:srgbClr val="34322D"/>
                </a:solidFill>
                <a:effectLst/>
                <a:latin typeface="-apple-system"/>
              </a:rPr>
              <a:t>Image uploaded to server (managed by PHP).</a:t>
            </a:r>
          </a:p>
          <a:p>
            <a:pPr marL="742950" lvl="1" indent="-285750" algn="l">
              <a:buFont typeface="Arial" panose="020B0604020202020204" pitchFamily="34" charset="0"/>
              <a:buChar char="•"/>
            </a:pPr>
            <a:r>
              <a:rPr lang="en-US" sz="2400" b="0" i="0" dirty="0">
                <a:solidFill>
                  <a:srgbClr val="34322D"/>
                </a:solidFill>
                <a:effectLst/>
                <a:latin typeface="-apple-system"/>
              </a:rPr>
              <a:t>Product details inserted into MySQL database.</a:t>
            </a:r>
          </a:p>
        </p:txBody>
      </p:sp>
      <p:sp>
        <p:nvSpPr>
          <p:cNvPr id="5" name="标题 1">
            <a:extLst>
              <a:ext uri="{FF2B5EF4-FFF2-40B4-BE49-F238E27FC236}">
                <a16:creationId xmlns:a16="http://schemas.microsoft.com/office/drawing/2014/main" id="{B93277CE-2346-DC7C-AE39-13B52BD59F30}"/>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499B1652-A60C-1163-80BC-FDBDB21837D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64FD9ED1-F1EF-B47F-AC31-9BA9D0B132A7}"/>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50525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18F35-EEDA-DA8B-0FED-723E7B9C61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EE44B-F7C2-42CC-0377-1A3EAB3E2E31}"/>
              </a:ext>
            </a:extLst>
          </p:cNvPr>
          <p:cNvPicPr>
            <a:picLocks noChangeAspect="1"/>
          </p:cNvPicPr>
          <p:nvPr/>
        </p:nvPicPr>
        <p:blipFill>
          <a:blip r:embed="rId2"/>
          <a:stretch>
            <a:fillRect/>
          </a:stretch>
        </p:blipFill>
        <p:spPr>
          <a:xfrm>
            <a:off x="1041721" y="874205"/>
            <a:ext cx="10108557" cy="5109589"/>
          </a:xfrm>
          <a:prstGeom prst="rect">
            <a:avLst/>
          </a:prstGeom>
        </p:spPr>
      </p:pic>
    </p:spTree>
    <p:extLst>
      <p:ext uri="{BB962C8B-B14F-4D97-AF65-F5344CB8AC3E}">
        <p14:creationId xmlns:p14="http://schemas.microsoft.com/office/powerpoint/2010/main" val="2776485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B9B8F-EC06-C3F2-B28E-6AB8344857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32E9E5-589F-6139-F56C-0F88E7B55C7C}"/>
              </a:ext>
            </a:extLst>
          </p:cNvPr>
          <p:cNvPicPr>
            <a:picLocks noChangeAspect="1"/>
          </p:cNvPicPr>
          <p:nvPr/>
        </p:nvPicPr>
        <p:blipFill>
          <a:blip r:embed="rId2"/>
          <a:stretch>
            <a:fillRect/>
          </a:stretch>
        </p:blipFill>
        <p:spPr>
          <a:xfrm>
            <a:off x="920187" y="801985"/>
            <a:ext cx="10351625" cy="5254030"/>
          </a:xfrm>
          <a:prstGeom prst="rect">
            <a:avLst/>
          </a:prstGeom>
        </p:spPr>
      </p:pic>
    </p:spTree>
    <p:extLst>
      <p:ext uri="{BB962C8B-B14F-4D97-AF65-F5344CB8AC3E}">
        <p14:creationId xmlns:p14="http://schemas.microsoft.com/office/powerpoint/2010/main" val="580328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4EB0-097C-4DDE-C218-3460344FD7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C640D5-75CC-2828-7B55-2CB1F8FB8994}"/>
              </a:ext>
            </a:extLst>
          </p:cNvPr>
          <p:cNvPicPr>
            <a:picLocks noChangeAspect="1"/>
          </p:cNvPicPr>
          <p:nvPr/>
        </p:nvPicPr>
        <p:blipFill>
          <a:blip r:embed="rId2"/>
          <a:stretch>
            <a:fillRect/>
          </a:stretch>
        </p:blipFill>
        <p:spPr>
          <a:xfrm>
            <a:off x="707053" y="681198"/>
            <a:ext cx="10777894" cy="5495603"/>
          </a:xfrm>
          <a:prstGeom prst="rect">
            <a:avLst/>
          </a:prstGeom>
        </p:spPr>
      </p:pic>
    </p:spTree>
    <p:extLst>
      <p:ext uri="{BB962C8B-B14F-4D97-AF65-F5344CB8AC3E}">
        <p14:creationId xmlns:p14="http://schemas.microsoft.com/office/powerpoint/2010/main" val="1753682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4DC30-639D-81AA-7481-3DC7D63096C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152769D-B390-B3A1-124A-54D133A037B6}"/>
              </a:ext>
            </a:extLst>
          </p:cNvPr>
          <p:cNvPicPr>
            <a:picLocks noChangeAspect="1"/>
          </p:cNvPicPr>
          <p:nvPr/>
        </p:nvPicPr>
        <p:blipFill>
          <a:blip r:embed="rId3"/>
          <a:stretch>
            <a:fillRect/>
          </a:stretch>
        </p:blipFill>
        <p:spPr>
          <a:xfrm>
            <a:off x="817944" y="734992"/>
            <a:ext cx="10556111" cy="5388015"/>
          </a:xfrm>
          <a:prstGeom prst="rect">
            <a:avLst/>
          </a:prstGeom>
        </p:spPr>
      </p:pic>
    </p:spTree>
    <p:extLst>
      <p:ext uri="{BB962C8B-B14F-4D97-AF65-F5344CB8AC3E}">
        <p14:creationId xmlns:p14="http://schemas.microsoft.com/office/powerpoint/2010/main" val="1203530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6C1B4-5B83-F921-9D30-0B706512C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5C03E-46B9-C90E-591E-9D4F3A1E5CDB}"/>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B434FA3-5C23-3657-1EA0-3D657BEB3DE3}"/>
              </a:ext>
            </a:extLst>
          </p:cNvPr>
          <p:cNvSpPr>
            <a:spLocks noGrp="1"/>
          </p:cNvSpPr>
          <p:nvPr>
            <p:ph type="subTitle" idx="1"/>
          </p:nvPr>
        </p:nvSpPr>
        <p:spPr/>
        <p:txBody>
          <a:bodyPr/>
          <a:lstStyle/>
          <a:p>
            <a:r>
              <a:rPr lang="en-US" dirty="0"/>
              <a:t>Website 3</a:t>
            </a:r>
          </a:p>
        </p:txBody>
      </p:sp>
    </p:spTree>
    <p:extLst>
      <p:ext uri="{BB962C8B-B14F-4D97-AF65-F5344CB8AC3E}">
        <p14:creationId xmlns:p14="http://schemas.microsoft.com/office/powerpoint/2010/main" val="529760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D1C2A-33AE-9393-99BE-6CCC6C3A23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5D9545-376C-885A-7DAC-2D665588FAFD}"/>
              </a:ext>
            </a:extLst>
          </p:cNvPr>
          <p:cNvPicPr>
            <a:picLocks noChangeAspect="1"/>
          </p:cNvPicPr>
          <p:nvPr/>
        </p:nvPicPr>
        <p:blipFill>
          <a:blip r:embed="rId2"/>
          <a:stretch>
            <a:fillRect/>
          </a:stretch>
        </p:blipFill>
        <p:spPr>
          <a:xfrm>
            <a:off x="898967" y="807464"/>
            <a:ext cx="10394066" cy="5243072"/>
          </a:xfrm>
          <a:prstGeom prst="rect">
            <a:avLst/>
          </a:prstGeom>
        </p:spPr>
      </p:pic>
    </p:spTree>
    <p:extLst>
      <p:ext uri="{BB962C8B-B14F-4D97-AF65-F5344CB8AC3E}">
        <p14:creationId xmlns:p14="http://schemas.microsoft.com/office/powerpoint/2010/main" val="348758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18305-C52A-BEB6-753E-E65DB9D47DB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906C812-1B2C-B34B-8634-0D5626FBCCDA}"/>
              </a:ext>
            </a:extLst>
          </p:cNvPr>
          <p:cNvPicPr>
            <a:picLocks noChangeAspect="1"/>
          </p:cNvPicPr>
          <p:nvPr/>
        </p:nvPicPr>
        <p:blipFill>
          <a:blip r:embed="rId2"/>
          <a:stretch>
            <a:fillRect/>
          </a:stretch>
        </p:blipFill>
        <p:spPr>
          <a:xfrm>
            <a:off x="889673" y="768892"/>
            <a:ext cx="10412653" cy="5320215"/>
          </a:xfrm>
          <a:prstGeom prst="rect">
            <a:avLst/>
          </a:prstGeom>
        </p:spPr>
      </p:pic>
    </p:spTree>
    <p:extLst>
      <p:ext uri="{BB962C8B-B14F-4D97-AF65-F5344CB8AC3E}">
        <p14:creationId xmlns:p14="http://schemas.microsoft.com/office/powerpoint/2010/main" val="3332875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D9B40-6DA6-A5B3-2823-CEB33E6177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3EED72-F392-9AA0-EDCF-CC67CCABF11D}"/>
              </a:ext>
            </a:extLst>
          </p:cNvPr>
          <p:cNvPicPr>
            <a:picLocks noChangeAspect="1"/>
          </p:cNvPicPr>
          <p:nvPr/>
        </p:nvPicPr>
        <p:blipFill>
          <a:blip r:embed="rId2"/>
          <a:stretch>
            <a:fillRect/>
          </a:stretch>
        </p:blipFill>
        <p:spPr>
          <a:xfrm>
            <a:off x="1182547" y="936446"/>
            <a:ext cx="9826906" cy="4985108"/>
          </a:xfrm>
          <a:prstGeom prst="rect">
            <a:avLst/>
          </a:prstGeom>
        </p:spPr>
      </p:pic>
    </p:spTree>
    <p:extLst>
      <p:ext uri="{BB962C8B-B14F-4D97-AF65-F5344CB8AC3E}">
        <p14:creationId xmlns:p14="http://schemas.microsoft.com/office/powerpoint/2010/main" val="30238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7484E-C1AF-8173-DDA5-E48A54BFDC2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0A9074C-C1A5-CB6C-E676-A4F6C6BCAAC0}"/>
              </a:ext>
            </a:extLst>
          </p:cNvPr>
          <p:cNvPicPr>
            <a:picLocks noChangeAspect="1"/>
          </p:cNvPicPr>
          <p:nvPr/>
        </p:nvPicPr>
        <p:blipFill>
          <a:blip r:embed="rId2"/>
          <a:stretch>
            <a:fillRect/>
          </a:stretch>
        </p:blipFill>
        <p:spPr>
          <a:xfrm>
            <a:off x="1233948" y="1094202"/>
            <a:ext cx="9724103" cy="4669595"/>
          </a:xfrm>
          <a:prstGeom prst="rect">
            <a:avLst/>
          </a:prstGeom>
        </p:spPr>
      </p:pic>
    </p:spTree>
    <p:extLst>
      <p:ext uri="{BB962C8B-B14F-4D97-AF65-F5344CB8AC3E}">
        <p14:creationId xmlns:p14="http://schemas.microsoft.com/office/powerpoint/2010/main" val="612308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A53F-DAD0-28D6-9CF9-3D2C783F5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F7701-03E6-4307-2B81-C52892D1C96F}"/>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BAF420B5-3BD6-049A-B6F7-A47392B6AE98}"/>
              </a:ext>
            </a:extLst>
          </p:cNvPr>
          <p:cNvSpPr>
            <a:spLocks noGrp="1"/>
          </p:cNvSpPr>
          <p:nvPr>
            <p:ph type="subTitle" idx="1"/>
          </p:nvPr>
        </p:nvSpPr>
        <p:spPr/>
        <p:txBody>
          <a:bodyPr/>
          <a:lstStyle/>
          <a:p>
            <a:r>
              <a:rPr lang="en-US" dirty="0"/>
              <a:t>Website 4</a:t>
            </a:r>
          </a:p>
        </p:txBody>
      </p:sp>
    </p:spTree>
    <p:extLst>
      <p:ext uri="{BB962C8B-B14F-4D97-AF65-F5344CB8AC3E}">
        <p14:creationId xmlns:p14="http://schemas.microsoft.com/office/powerpoint/2010/main" val="288520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667E-9656-77D7-6C0D-78ECD83AE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39F7C-73D3-7F3C-A074-C1F2AC7B64D0}"/>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692CB1AA-6856-55E6-FC6B-7CBE254338E7}"/>
              </a:ext>
            </a:extLst>
          </p:cNvPr>
          <p:cNvSpPr txBox="1"/>
          <p:nvPr/>
        </p:nvSpPr>
        <p:spPr>
          <a:xfrm>
            <a:off x="1482667" y="1940181"/>
            <a:ext cx="9226666" cy="2677656"/>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"View Products" Page:</a:t>
            </a:r>
            <a:r>
              <a:rPr lang="en-US" sz="2400" b="0" i="0" dirty="0">
                <a:solidFill>
                  <a:srgbClr val="34322D"/>
                </a:solidFill>
                <a:effectLst/>
                <a:latin typeface="-apple-system"/>
              </a:rPr>
              <a:t> Main storefront for users.</a:t>
            </a:r>
          </a:p>
          <a:p>
            <a:pPr algn="l">
              <a:buFont typeface="Arial" panose="020B0604020202020204" pitchFamily="34" charset="0"/>
              <a:buChar char="•"/>
            </a:pPr>
            <a:r>
              <a:rPr lang="en-US" sz="2400" b="1" i="0" dirty="0">
                <a:solidFill>
                  <a:srgbClr val="111827"/>
                </a:solidFill>
                <a:effectLst/>
                <a:latin typeface="-apple-system"/>
              </a:rPr>
              <a:t>Product Display:</a:t>
            </a:r>
            <a:r>
              <a:rPr lang="en-US" sz="2400" b="0" i="0" dirty="0">
                <a:solidFill>
                  <a:srgbClr val="34322D"/>
                </a:solidFill>
                <a:effectLst/>
                <a:latin typeface="-apple-system"/>
              </a:rPr>
              <a:t> Name, Price, Image (retrieved from MySQL by PHP scripts).</a:t>
            </a:r>
          </a:p>
          <a:p>
            <a:pPr algn="l">
              <a:buFont typeface="Arial" panose="020B0604020202020204" pitchFamily="34" charset="0"/>
              <a:buChar char="•"/>
            </a:pPr>
            <a:r>
              <a:rPr lang="en-US" sz="2400" b="1" i="0" dirty="0">
                <a:solidFill>
                  <a:srgbClr val="111827"/>
                </a:solidFill>
                <a:effectLst/>
                <a:latin typeface="-apple-system"/>
              </a:rPr>
              <a:t>User Actions:</a:t>
            </a:r>
            <a:endParaRPr lang="en-US" sz="2400" b="0" i="0" dirty="0">
              <a:solidFill>
                <a:srgbClr val="34322D"/>
              </a:solidFill>
              <a:effectLst/>
              <a:latin typeface="-apple-system"/>
            </a:endParaRPr>
          </a:p>
          <a:p>
            <a:pPr marL="742950" lvl="1" indent="-285750" algn="l">
              <a:buFont typeface="Arial" panose="020B0604020202020204" pitchFamily="34" charset="0"/>
              <a:buChar char="•"/>
            </a:pPr>
            <a:r>
              <a:rPr lang="en-US" sz="2400" b="1" i="0" dirty="0">
                <a:solidFill>
                  <a:srgbClr val="111827"/>
                </a:solidFill>
                <a:effectLst/>
                <a:latin typeface="-apple-system"/>
              </a:rPr>
              <a:t>"Add to Cart":</a:t>
            </a:r>
            <a:r>
              <a:rPr lang="en-US" sz="2400" b="0" i="0" dirty="0">
                <a:solidFill>
                  <a:srgbClr val="34322D"/>
                </a:solidFill>
                <a:effectLst/>
                <a:latin typeface="-apple-system"/>
              </a:rPr>
              <a:t> Saves item to cart (managed by PHP sessions or MySQL table).</a:t>
            </a:r>
          </a:p>
          <a:p>
            <a:pPr marL="742950" lvl="1" indent="-285750" algn="l">
              <a:buFont typeface="Arial" panose="020B0604020202020204" pitchFamily="34" charset="0"/>
              <a:buChar char="•"/>
            </a:pPr>
            <a:r>
              <a:rPr lang="en-US" sz="2400" b="1" i="0" dirty="0">
                <a:solidFill>
                  <a:srgbClr val="111827"/>
                </a:solidFill>
                <a:effectLst/>
                <a:latin typeface="-apple-system"/>
              </a:rPr>
              <a:t>"Buy":</a:t>
            </a:r>
            <a:r>
              <a:rPr lang="en-US" sz="2400" b="0" i="0" dirty="0">
                <a:solidFill>
                  <a:srgbClr val="34322D"/>
                </a:solidFill>
                <a:effectLst/>
                <a:latin typeface="-apple-system"/>
              </a:rPr>
              <a:t> Directs to checkout for the selected item.</a:t>
            </a:r>
          </a:p>
        </p:txBody>
      </p:sp>
      <p:sp>
        <p:nvSpPr>
          <p:cNvPr id="5" name="标题 1">
            <a:extLst>
              <a:ext uri="{FF2B5EF4-FFF2-40B4-BE49-F238E27FC236}">
                <a16:creationId xmlns:a16="http://schemas.microsoft.com/office/drawing/2014/main" id="{C0E92737-0FCD-0613-E165-3580464196C6}"/>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DB6CA4AD-EB3C-BF23-A868-A2E6D7DA0872}"/>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D4480A2F-E114-9D14-FE03-29A4ECA6CD58}"/>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1246278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B8818-84EB-F205-C38F-F7033446F7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C31624-CACE-8A96-12B5-BE02CF0B40F2}"/>
              </a:ext>
            </a:extLst>
          </p:cNvPr>
          <p:cNvPicPr>
            <a:picLocks noChangeAspect="1"/>
          </p:cNvPicPr>
          <p:nvPr/>
        </p:nvPicPr>
        <p:blipFill>
          <a:blip r:embed="rId2"/>
          <a:stretch>
            <a:fillRect/>
          </a:stretch>
        </p:blipFill>
        <p:spPr>
          <a:xfrm>
            <a:off x="968415" y="827819"/>
            <a:ext cx="10255170" cy="5202362"/>
          </a:xfrm>
          <a:prstGeom prst="rect">
            <a:avLst/>
          </a:prstGeom>
        </p:spPr>
      </p:pic>
    </p:spTree>
    <p:extLst>
      <p:ext uri="{BB962C8B-B14F-4D97-AF65-F5344CB8AC3E}">
        <p14:creationId xmlns:p14="http://schemas.microsoft.com/office/powerpoint/2010/main" val="39688559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A87C5-F177-D45F-500D-5C2752073BC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5ED17CC-B96A-FED4-F1BE-3B7B16D5575F}"/>
              </a:ext>
            </a:extLst>
          </p:cNvPr>
          <p:cNvPicPr>
            <a:picLocks noChangeAspect="1"/>
          </p:cNvPicPr>
          <p:nvPr/>
        </p:nvPicPr>
        <p:blipFill>
          <a:blip r:embed="rId2"/>
          <a:stretch>
            <a:fillRect/>
          </a:stretch>
        </p:blipFill>
        <p:spPr>
          <a:xfrm>
            <a:off x="1009891" y="830316"/>
            <a:ext cx="10172218" cy="5197368"/>
          </a:xfrm>
          <a:prstGeom prst="rect">
            <a:avLst/>
          </a:prstGeom>
        </p:spPr>
      </p:pic>
    </p:spTree>
    <p:extLst>
      <p:ext uri="{BB962C8B-B14F-4D97-AF65-F5344CB8AC3E}">
        <p14:creationId xmlns:p14="http://schemas.microsoft.com/office/powerpoint/2010/main" val="2917015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0850D-ACFB-B693-1010-AC6279D9DC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CEE5D2-DCCF-9ECF-5224-B48F43C6D942}"/>
              </a:ext>
            </a:extLst>
          </p:cNvPr>
          <p:cNvPicPr>
            <a:picLocks noChangeAspect="1"/>
          </p:cNvPicPr>
          <p:nvPr/>
        </p:nvPicPr>
        <p:blipFill>
          <a:blip r:embed="rId2"/>
          <a:stretch>
            <a:fillRect/>
          </a:stretch>
        </p:blipFill>
        <p:spPr>
          <a:xfrm>
            <a:off x="916329" y="787907"/>
            <a:ext cx="10359342" cy="5282185"/>
          </a:xfrm>
          <a:prstGeom prst="rect">
            <a:avLst/>
          </a:prstGeom>
        </p:spPr>
      </p:pic>
    </p:spTree>
    <p:extLst>
      <p:ext uri="{BB962C8B-B14F-4D97-AF65-F5344CB8AC3E}">
        <p14:creationId xmlns:p14="http://schemas.microsoft.com/office/powerpoint/2010/main" val="71961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F562A-799A-4AB6-CDC7-4E988ED89B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4DA4A6-93D1-07AF-1DDE-FDD8843245AA}"/>
              </a:ext>
            </a:extLst>
          </p:cNvPr>
          <p:cNvPicPr>
            <a:picLocks noChangeAspect="1"/>
          </p:cNvPicPr>
          <p:nvPr/>
        </p:nvPicPr>
        <p:blipFill>
          <a:blip r:embed="rId2"/>
          <a:stretch>
            <a:fillRect/>
          </a:stretch>
        </p:blipFill>
        <p:spPr>
          <a:xfrm>
            <a:off x="1263569" y="973752"/>
            <a:ext cx="9664861" cy="4910495"/>
          </a:xfrm>
          <a:prstGeom prst="rect">
            <a:avLst/>
          </a:prstGeom>
        </p:spPr>
      </p:pic>
    </p:spTree>
    <p:extLst>
      <p:ext uri="{BB962C8B-B14F-4D97-AF65-F5344CB8AC3E}">
        <p14:creationId xmlns:p14="http://schemas.microsoft.com/office/powerpoint/2010/main" val="990300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C2F8-2479-4F6E-214C-496740F54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5B411-48F1-9642-C85E-0742188A1D72}"/>
              </a:ext>
            </a:extLst>
          </p:cNvPr>
          <p:cNvSpPr>
            <a:spLocks noGrp="1"/>
          </p:cNvSpPr>
          <p:nvPr>
            <p:ph type="ctrTitle"/>
          </p:nvPr>
        </p:nvSpPr>
        <p:spPr/>
        <p:txBody>
          <a:bodyPr/>
          <a:lstStyle/>
          <a:p>
            <a:r>
              <a:rPr lang="en-US" dirty="0"/>
              <a:t>Part B</a:t>
            </a:r>
          </a:p>
        </p:txBody>
      </p:sp>
      <p:sp>
        <p:nvSpPr>
          <p:cNvPr id="3" name="Subtitle 2">
            <a:extLst>
              <a:ext uri="{FF2B5EF4-FFF2-40B4-BE49-F238E27FC236}">
                <a16:creationId xmlns:a16="http://schemas.microsoft.com/office/drawing/2014/main" id="{2476729D-8229-3EE7-CE06-8467D924F43C}"/>
              </a:ext>
            </a:extLst>
          </p:cNvPr>
          <p:cNvSpPr>
            <a:spLocks noGrp="1"/>
          </p:cNvSpPr>
          <p:nvPr>
            <p:ph type="subTitle" idx="1"/>
          </p:nvPr>
        </p:nvSpPr>
        <p:spPr/>
        <p:txBody>
          <a:bodyPr/>
          <a:lstStyle/>
          <a:p>
            <a:r>
              <a:rPr lang="en-US" dirty="0"/>
              <a:t>Website 5</a:t>
            </a:r>
          </a:p>
        </p:txBody>
      </p:sp>
    </p:spTree>
    <p:extLst>
      <p:ext uri="{BB962C8B-B14F-4D97-AF65-F5344CB8AC3E}">
        <p14:creationId xmlns:p14="http://schemas.microsoft.com/office/powerpoint/2010/main" val="1517312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9EC53-7FA8-50D9-78F0-BBA6DAB620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F0BC64-AED5-E871-B836-B216383B2E14}"/>
              </a:ext>
            </a:extLst>
          </p:cNvPr>
          <p:cNvPicPr>
            <a:picLocks noChangeAspect="1"/>
          </p:cNvPicPr>
          <p:nvPr/>
        </p:nvPicPr>
        <p:blipFill>
          <a:blip r:embed="rId2"/>
          <a:stretch>
            <a:fillRect/>
          </a:stretch>
        </p:blipFill>
        <p:spPr>
          <a:xfrm>
            <a:off x="624114" y="663117"/>
            <a:ext cx="10943771" cy="5531766"/>
          </a:xfrm>
          <a:prstGeom prst="rect">
            <a:avLst/>
          </a:prstGeom>
        </p:spPr>
      </p:pic>
    </p:spTree>
    <p:extLst>
      <p:ext uri="{BB962C8B-B14F-4D97-AF65-F5344CB8AC3E}">
        <p14:creationId xmlns:p14="http://schemas.microsoft.com/office/powerpoint/2010/main" val="3414669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8B47-485F-FA96-F223-26531856BB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A8AE40-6C4D-2716-E633-35A9EEE2F022}"/>
              </a:ext>
            </a:extLst>
          </p:cNvPr>
          <p:cNvPicPr>
            <a:picLocks noChangeAspect="1"/>
          </p:cNvPicPr>
          <p:nvPr/>
        </p:nvPicPr>
        <p:blipFill>
          <a:blip r:embed="rId2"/>
          <a:stretch>
            <a:fillRect/>
          </a:stretch>
        </p:blipFill>
        <p:spPr>
          <a:xfrm>
            <a:off x="1302774" y="984954"/>
            <a:ext cx="9586452" cy="4888092"/>
          </a:xfrm>
          <a:prstGeom prst="rect">
            <a:avLst/>
          </a:prstGeom>
        </p:spPr>
      </p:pic>
    </p:spTree>
    <p:extLst>
      <p:ext uri="{BB962C8B-B14F-4D97-AF65-F5344CB8AC3E}">
        <p14:creationId xmlns:p14="http://schemas.microsoft.com/office/powerpoint/2010/main" val="2548226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E7730-B260-ECDF-1D53-4880CC827B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A100F-4164-2DD9-D400-94F64E9F86B3}"/>
              </a:ext>
            </a:extLst>
          </p:cNvPr>
          <p:cNvPicPr>
            <a:picLocks noChangeAspect="1"/>
          </p:cNvPicPr>
          <p:nvPr/>
        </p:nvPicPr>
        <p:blipFill>
          <a:blip r:embed="rId2"/>
          <a:stretch>
            <a:fillRect/>
          </a:stretch>
        </p:blipFill>
        <p:spPr>
          <a:xfrm>
            <a:off x="1106129" y="889883"/>
            <a:ext cx="9979742" cy="5078233"/>
          </a:xfrm>
          <a:prstGeom prst="rect">
            <a:avLst/>
          </a:prstGeom>
        </p:spPr>
      </p:pic>
    </p:spTree>
    <p:extLst>
      <p:ext uri="{BB962C8B-B14F-4D97-AF65-F5344CB8AC3E}">
        <p14:creationId xmlns:p14="http://schemas.microsoft.com/office/powerpoint/2010/main" val="204040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E51DA-95BB-47F6-3889-D7871CED36F9}"/>
              </a:ext>
            </a:extLst>
          </p:cNvPr>
          <p:cNvPicPr>
            <a:picLocks noChangeAspect="1"/>
          </p:cNvPicPr>
          <p:nvPr/>
        </p:nvPicPr>
        <p:blipFill>
          <a:blip r:embed="rId2"/>
          <a:stretch>
            <a:fillRect/>
          </a:stretch>
        </p:blipFill>
        <p:spPr>
          <a:xfrm>
            <a:off x="1264920" y="978233"/>
            <a:ext cx="9662160" cy="4901533"/>
          </a:xfrm>
          <a:prstGeom prst="rect">
            <a:avLst/>
          </a:prstGeom>
        </p:spPr>
      </p:pic>
    </p:spTree>
    <p:extLst>
      <p:ext uri="{BB962C8B-B14F-4D97-AF65-F5344CB8AC3E}">
        <p14:creationId xmlns:p14="http://schemas.microsoft.com/office/powerpoint/2010/main" val="3251012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64391B-0062-73D6-4A96-C1379B27B24C}"/>
              </a:ext>
            </a:extLst>
          </p:cNvPr>
          <p:cNvPicPr>
            <a:picLocks noChangeAspect="1"/>
          </p:cNvPicPr>
          <p:nvPr/>
        </p:nvPicPr>
        <p:blipFill>
          <a:blip r:embed="rId2"/>
          <a:stretch>
            <a:fillRect/>
          </a:stretch>
        </p:blipFill>
        <p:spPr>
          <a:xfrm>
            <a:off x="899160" y="800806"/>
            <a:ext cx="10393680" cy="5256387"/>
          </a:xfrm>
          <a:prstGeom prst="rect">
            <a:avLst/>
          </a:prstGeom>
        </p:spPr>
      </p:pic>
    </p:spTree>
    <p:extLst>
      <p:ext uri="{BB962C8B-B14F-4D97-AF65-F5344CB8AC3E}">
        <p14:creationId xmlns:p14="http://schemas.microsoft.com/office/powerpoint/2010/main" val="212076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6B48-17C0-4BC0-A12E-106DBF560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1043E-1B6B-02C5-4D36-0FEE46B5CA44}"/>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4410565F-8649-1564-EBD4-75FA86079F9F}"/>
              </a:ext>
            </a:extLst>
          </p:cNvPr>
          <p:cNvSpPr txBox="1"/>
          <p:nvPr/>
        </p:nvSpPr>
        <p:spPr>
          <a:xfrm>
            <a:off x="1482667" y="1940181"/>
            <a:ext cx="9226666" cy="2308324"/>
          </a:xfrm>
          <a:prstGeom prst="rect">
            <a:avLst/>
          </a:prstGeom>
          <a:noFill/>
        </p:spPr>
        <p:txBody>
          <a:bodyPr wrap="square" rtlCol="0">
            <a:spAutoFit/>
          </a:bodyPr>
          <a:lstStyle/>
          <a:p>
            <a:pPr algn="l">
              <a:buFont typeface="Arial" panose="020B0604020202020204" pitchFamily="34" charset="0"/>
              <a:buChar char="•"/>
            </a:pPr>
            <a:r>
              <a:rPr lang="en-US" sz="2400" b="0" i="0" dirty="0">
                <a:solidFill>
                  <a:srgbClr val="34322D"/>
                </a:solidFill>
                <a:effectLst/>
                <a:latin typeface="-apple-system"/>
              </a:rPr>
              <a:t>Secure, guided checkout page.</a:t>
            </a:r>
          </a:p>
          <a:p>
            <a:pPr algn="l">
              <a:buFont typeface="Arial" panose="020B0604020202020204" pitchFamily="34" charset="0"/>
              <a:buChar char="•"/>
            </a:pPr>
            <a:r>
              <a:rPr lang="en-US" sz="2400" b="1" i="0" dirty="0">
                <a:solidFill>
                  <a:srgbClr val="111827"/>
                </a:solidFill>
                <a:effectLst/>
                <a:latin typeface="-apple-system"/>
              </a:rPr>
              <a:t>User Information Required:</a:t>
            </a:r>
            <a:r>
              <a:rPr lang="en-US" sz="2400" b="0" i="0" dirty="0">
                <a:solidFill>
                  <a:srgbClr val="34322D"/>
                </a:solidFill>
                <a:effectLst/>
                <a:latin typeface="-apple-system"/>
              </a:rPr>
              <a:t> Shipping address, contact details (submitted via HTML form).</a:t>
            </a:r>
          </a:p>
          <a:p>
            <a:pPr algn="l">
              <a:buFont typeface="Arial" panose="020B0604020202020204" pitchFamily="34" charset="0"/>
              <a:buChar char="•"/>
            </a:pPr>
            <a:r>
              <a:rPr lang="en-US" sz="2400" b="1" i="0" dirty="0">
                <a:solidFill>
                  <a:srgbClr val="111827"/>
                </a:solidFill>
                <a:effectLst/>
                <a:latin typeface="-apple-system"/>
              </a:rPr>
              <a:t>Data Handling:</a:t>
            </a:r>
            <a:r>
              <a:rPr lang="en-US" sz="2400" b="0" i="0" dirty="0">
                <a:solidFill>
                  <a:srgbClr val="34322D"/>
                </a:solidFill>
                <a:effectLst/>
                <a:latin typeface="-apple-system"/>
              </a:rPr>
              <a:t> PHP scripts process and validate input.</a:t>
            </a:r>
          </a:p>
          <a:p>
            <a:pPr algn="l">
              <a:buFont typeface="Arial" panose="020B0604020202020204" pitchFamily="34" charset="0"/>
              <a:buChar char="•"/>
            </a:pPr>
            <a:r>
              <a:rPr lang="en-US" sz="2400" b="1" i="0" dirty="0">
                <a:solidFill>
                  <a:srgbClr val="111827"/>
                </a:solidFill>
                <a:effectLst/>
                <a:latin typeface="-apple-system"/>
              </a:rPr>
              <a:t>Payment:</a:t>
            </a:r>
            <a:r>
              <a:rPr lang="en-US" sz="2400" b="0" i="0" dirty="0">
                <a:solidFill>
                  <a:srgbClr val="34322D"/>
                </a:solidFill>
                <a:effectLst/>
                <a:latin typeface="-apple-system"/>
              </a:rPr>
              <a:t> Conceptual implementation (focus on the flow).</a:t>
            </a:r>
          </a:p>
          <a:p>
            <a:pPr algn="l">
              <a:buFont typeface="Arial" panose="020B0604020202020204" pitchFamily="34" charset="0"/>
              <a:buChar char="•"/>
            </a:pPr>
            <a:r>
              <a:rPr lang="en-US" sz="2400" b="1" i="0" dirty="0">
                <a:solidFill>
                  <a:srgbClr val="111827"/>
                </a:solidFill>
                <a:effectLst/>
                <a:latin typeface="-apple-system"/>
              </a:rPr>
              <a:t>Result:</a:t>
            </a:r>
            <a:r>
              <a:rPr lang="en-US" sz="2400" b="0" i="0" dirty="0">
                <a:solidFill>
                  <a:srgbClr val="34322D"/>
                </a:solidFill>
                <a:effectLst/>
                <a:latin typeface="-apple-system"/>
              </a:rPr>
              <a:t> Order placed and recorded in MySQL database by PHP script.</a:t>
            </a:r>
          </a:p>
        </p:txBody>
      </p:sp>
      <p:sp>
        <p:nvSpPr>
          <p:cNvPr id="5" name="标题 1">
            <a:extLst>
              <a:ext uri="{FF2B5EF4-FFF2-40B4-BE49-F238E27FC236}">
                <a16:creationId xmlns:a16="http://schemas.microsoft.com/office/drawing/2014/main" id="{BC23EB4B-A072-8C9A-DE1E-0D751ABE7E59}"/>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0ADFB83D-311A-4859-8517-419AE28A4CD4}"/>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DA7D7C8A-6581-5C25-2DD4-4D4041A0AC13}"/>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3028743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97C4F-27B9-83F8-9970-B5FF32A3E2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F2A032-D2FC-D8EF-6B83-CFF58C4F081C}"/>
              </a:ext>
            </a:extLst>
          </p:cNvPr>
          <p:cNvPicPr>
            <a:picLocks noChangeAspect="1"/>
          </p:cNvPicPr>
          <p:nvPr/>
        </p:nvPicPr>
        <p:blipFill>
          <a:blip r:embed="rId2"/>
          <a:stretch>
            <a:fillRect/>
          </a:stretch>
        </p:blipFill>
        <p:spPr>
          <a:xfrm>
            <a:off x="929640" y="821602"/>
            <a:ext cx="10332720" cy="5214795"/>
          </a:xfrm>
          <a:prstGeom prst="rect">
            <a:avLst/>
          </a:prstGeom>
        </p:spPr>
      </p:pic>
    </p:spTree>
    <p:extLst>
      <p:ext uri="{BB962C8B-B14F-4D97-AF65-F5344CB8AC3E}">
        <p14:creationId xmlns:p14="http://schemas.microsoft.com/office/powerpoint/2010/main" val="3695207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377CD-3297-F2D8-A3F7-B4EA01D9AC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9A51EF-314B-166B-71F6-D51319EA9D3B}"/>
              </a:ext>
            </a:extLst>
          </p:cNvPr>
          <p:cNvPicPr>
            <a:picLocks noChangeAspect="1"/>
          </p:cNvPicPr>
          <p:nvPr/>
        </p:nvPicPr>
        <p:blipFill>
          <a:blip r:embed="rId2"/>
          <a:stretch>
            <a:fillRect/>
          </a:stretch>
        </p:blipFill>
        <p:spPr>
          <a:xfrm>
            <a:off x="745252" y="692315"/>
            <a:ext cx="10701495" cy="5473369"/>
          </a:xfrm>
          <a:prstGeom prst="rect">
            <a:avLst/>
          </a:prstGeom>
        </p:spPr>
      </p:pic>
    </p:spTree>
    <p:extLst>
      <p:ext uri="{BB962C8B-B14F-4D97-AF65-F5344CB8AC3E}">
        <p14:creationId xmlns:p14="http://schemas.microsoft.com/office/powerpoint/2010/main" val="3516096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98811-1038-2CD5-B641-8B65C3437E6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67835E0-77BC-CFBE-0AD3-8C6D1B09C537}"/>
              </a:ext>
            </a:extLst>
          </p:cNvPr>
          <p:cNvPicPr>
            <a:picLocks noChangeAspect="1"/>
          </p:cNvPicPr>
          <p:nvPr/>
        </p:nvPicPr>
        <p:blipFill>
          <a:blip r:embed="rId2"/>
          <a:stretch>
            <a:fillRect/>
          </a:stretch>
        </p:blipFill>
        <p:spPr>
          <a:xfrm>
            <a:off x="843487" y="748030"/>
            <a:ext cx="10505025" cy="5361940"/>
          </a:xfrm>
          <a:prstGeom prst="rect">
            <a:avLst/>
          </a:prstGeom>
        </p:spPr>
      </p:pic>
    </p:spTree>
    <p:extLst>
      <p:ext uri="{BB962C8B-B14F-4D97-AF65-F5344CB8AC3E}">
        <p14:creationId xmlns:p14="http://schemas.microsoft.com/office/powerpoint/2010/main" val="340784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41319-BF64-A5A1-11B9-CCFCA15D1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00181-6417-5E0B-054D-54CCA2CE6422}"/>
              </a:ext>
            </a:extLst>
          </p:cNvPr>
          <p:cNvSpPr>
            <a:spLocks noGrp="1"/>
          </p:cNvSpPr>
          <p:nvPr>
            <p:ph type="title"/>
          </p:nvPr>
        </p:nvSpPr>
        <p:spPr>
          <a:xfrm>
            <a:off x="647281" y="343211"/>
            <a:ext cx="10515600" cy="963076"/>
          </a:xfrm>
        </p:spPr>
        <p:txBody>
          <a:bodyPr/>
          <a:lstStyle/>
          <a:p>
            <a:r>
              <a:rPr lang="en-US" altLang="zh-CN" dirty="0"/>
              <a:t>Part A</a:t>
            </a:r>
            <a:r>
              <a:rPr lang="en-US" dirty="0"/>
              <a:t>: Shopping Website</a:t>
            </a:r>
          </a:p>
        </p:txBody>
      </p:sp>
      <p:sp>
        <p:nvSpPr>
          <p:cNvPr id="4" name="TextBox 3">
            <a:extLst>
              <a:ext uri="{FF2B5EF4-FFF2-40B4-BE49-F238E27FC236}">
                <a16:creationId xmlns:a16="http://schemas.microsoft.com/office/drawing/2014/main" id="{5C6493A2-4B8C-A703-2C73-6CAABC837A40}"/>
              </a:ext>
            </a:extLst>
          </p:cNvPr>
          <p:cNvSpPr txBox="1"/>
          <p:nvPr/>
        </p:nvSpPr>
        <p:spPr>
          <a:xfrm>
            <a:off x="1482667" y="1940181"/>
            <a:ext cx="9226666" cy="2308324"/>
          </a:xfrm>
          <a:prstGeom prst="rect">
            <a:avLst/>
          </a:prstGeom>
          <a:noFill/>
        </p:spPr>
        <p:txBody>
          <a:bodyPr wrap="square" rtlCol="0">
            <a:spAutoFit/>
          </a:bodyPr>
          <a:lstStyle/>
          <a:p>
            <a:pPr algn="l">
              <a:buFont typeface="Arial" panose="020B0604020202020204" pitchFamily="34" charset="0"/>
              <a:buChar char="•"/>
            </a:pPr>
            <a:r>
              <a:rPr lang="en-US" sz="2400" b="1" i="0" dirty="0">
                <a:solidFill>
                  <a:srgbClr val="111827"/>
                </a:solidFill>
                <a:effectLst/>
                <a:latin typeface="-apple-system"/>
              </a:rPr>
              <a:t>"My Orders" Section:</a:t>
            </a:r>
            <a:r>
              <a:rPr lang="en-US" sz="2400" b="0" i="0" dirty="0">
                <a:solidFill>
                  <a:srgbClr val="34322D"/>
                </a:solidFill>
                <a:effectLst/>
                <a:latin typeface="-apple-system"/>
              </a:rPr>
              <a:t> Displays user's purchase history (data from MySQL via PHP).</a:t>
            </a:r>
          </a:p>
          <a:p>
            <a:pPr algn="l">
              <a:buFont typeface="Arial" panose="020B0604020202020204" pitchFamily="34" charset="0"/>
              <a:buChar char="•"/>
            </a:pPr>
            <a:r>
              <a:rPr lang="en-US" sz="2400" b="1" i="0" dirty="0">
                <a:solidFill>
                  <a:srgbClr val="111827"/>
                </a:solidFill>
                <a:effectLst/>
                <a:latin typeface="-apple-system"/>
              </a:rPr>
              <a:t>Initial Order Status:</a:t>
            </a:r>
            <a:r>
              <a:rPr lang="en-US" sz="2400" b="0" i="0" dirty="0">
                <a:solidFill>
                  <a:srgbClr val="34322D"/>
                </a:solidFill>
                <a:effectLst/>
                <a:latin typeface="-apple-system"/>
              </a:rPr>
              <a:t> "in progress".</a:t>
            </a:r>
          </a:p>
          <a:p>
            <a:pPr algn="l">
              <a:buFont typeface="Arial" panose="020B0604020202020204" pitchFamily="34" charset="0"/>
              <a:buChar char="•"/>
            </a:pPr>
            <a:r>
              <a:rPr lang="en-US" sz="2400" b="1" i="0" dirty="0">
                <a:solidFill>
                  <a:srgbClr val="111827"/>
                </a:solidFill>
                <a:effectLst/>
                <a:latin typeface="-apple-system"/>
              </a:rPr>
              <a:t>User Functionality:</a:t>
            </a:r>
            <a:r>
              <a:rPr lang="en-US" sz="2400" b="0" i="0" dirty="0">
                <a:solidFill>
                  <a:srgbClr val="34322D"/>
                </a:solidFill>
                <a:effectLst/>
                <a:latin typeface="-apple-system"/>
              </a:rPr>
              <a:t> Option to "cancel order".</a:t>
            </a:r>
          </a:p>
          <a:p>
            <a:pPr algn="l">
              <a:buFont typeface="Arial" panose="020B0604020202020204" pitchFamily="34" charset="0"/>
              <a:buChar char="•"/>
            </a:pPr>
            <a:r>
              <a:rPr lang="en-US" sz="2400" b="1" i="0" dirty="0">
                <a:solidFill>
                  <a:srgbClr val="111827"/>
                </a:solidFill>
                <a:effectLst/>
                <a:latin typeface="-apple-system"/>
              </a:rPr>
              <a:t>Status Update:</a:t>
            </a:r>
            <a:r>
              <a:rPr lang="en-US" sz="2400" b="0" i="0" dirty="0">
                <a:solidFill>
                  <a:srgbClr val="34322D"/>
                </a:solidFill>
                <a:effectLst/>
                <a:latin typeface="-apple-system"/>
              </a:rPr>
              <a:t> PHP script updates order status to "cancelled" in MySQL.</a:t>
            </a:r>
          </a:p>
          <a:p>
            <a:pPr algn="l">
              <a:buFont typeface="Arial" panose="020B0604020202020204" pitchFamily="34" charset="0"/>
              <a:buChar char="•"/>
            </a:pPr>
            <a:r>
              <a:rPr lang="en-US" sz="2400" b="1" i="0" dirty="0">
                <a:solidFill>
                  <a:srgbClr val="111827"/>
                </a:solidFill>
                <a:effectLst/>
                <a:latin typeface="-apple-system"/>
              </a:rPr>
              <a:t>Benefit:</a:t>
            </a:r>
            <a:r>
              <a:rPr lang="en-US" sz="2400" b="0" i="0" dirty="0">
                <a:solidFill>
                  <a:srgbClr val="34322D"/>
                </a:solidFill>
                <a:effectLst/>
                <a:latin typeface="-apple-system"/>
              </a:rPr>
              <a:t> Provides user flexibility and control.</a:t>
            </a:r>
          </a:p>
        </p:txBody>
      </p:sp>
      <p:sp>
        <p:nvSpPr>
          <p:cNvPr id="5" name="标题 1">
            <a:extLst>
              <a:ext uri="{FF2B5EF4-FFF2-40B4-BE49-F238E27FC236}">
                <a16:creationId xmlns:a16="http://schemas.microsoft.com/office/drawing/2014/main" id="{A90D530B-022D-7138-1C49-FAFC64D0E06A}"/>
              </a:ext>
            </a:extLst>
          </p:cNvPr>
          <p:cNvSpPr txBox="1"/>
          <p:nvPr/>
        </p:nvSpPr>
        <p:spPr>
          <a:xfrm>
            <a:off x="9865142" y="4674693"/>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6" name="标题 1">
            <a:extLst>
              <a:ext uri="{FF2B5EF4-FFF2-40B4-BE49-F238E27FC236}">
                <a16:creationId xmlns:a16="http://schemas.microsoft.com/office/drawing/2014/main" id="{272B0179-A283-C826-0E94-C06D5577D0B6}"/>
              </a:ext>
            </a:extLst>
          </p:cNvPr>
          <p:cNvSpPr txBox="1"/>
          <p:nvPr/>
        </p:nvSpPr>
        <p:spPr>
          <a:xfrm>
            <a:off x="-649367" y="4951436"/>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
        <p:nvSpPr>
          <p:cNvPr id="7" name="标题 1">
            <a:extLst>
              <a:ext uri="{FF2B5EF4-FFF2-40B4-BE49-F238E27FC236}">
                <a16:creationId xmlns:a16="http://schemas.microsoft.com/office/drawing/2014/main" id="{AAA387D1-D004-35BB-4497-25F9EF26EB2C}"/>
              </a:ext>
            </a:extLst>
          </p:cNvPr>
          <p:cNvSpPr txBox="1"/>
          <p:nvPr/>
        </p:nvSpPr>
        <p:spPr>
          <a:xfrm>
            <a:off x="-1972400" y="2978714"/>
            <a:ext cx="3391200" cy="3391958"/>
          </a:xfrm>
          <a:prstGeom prst="ellipse">
            <a:avLst/>
          </a:prstGeom>
          <a:solidFill>
            <a:schemeClr val="accent4">
              <a:lumMod val="60000"/>
              <a:lumOff val="40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30000"/>
              </a:lnSpc>
            </a:pPr>
            <a:endParaRPr kumimoji="1" lang="zh-CN" altLang="en-US"/>
          </a:p>
        </p:txBody>
      </p:sp>
    </p:spTree>
    <p:extLst>
      <p:ext uri="{BB962C8B-B14F-4D97-AF65-F5344CB8AC3E}">
        <p14:creationId xmlns:p14="http://schemas.microsoft.com/office/powerpoint/2010/main" val="201371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A13B3-D647-24B7-552D-46C75706E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48FFE0-2014-8514-CA8B-0DB81CF0616A}"/>
              </a:ext>
            </a:extLst>
          </p:cNvPr>
          <p:cNvSpPr>
            <a:spLocks noGrp="1"/>
          </p:cNvSpPr>
          <p:nvPr>
            <p:ph type="ctrTitle"/>
          </p:nvPr>
        </p:nvSpPr>
        <p:spPr/>
        <p:txBody>
          <a:bodyPr/>
          <a:lstStyle/>
          <a:p>
            <a:r>
              <a:rPr lang="en-US" dirty="0"/>
              <a:t>Part </a:t>
            </a:r>
            <a:r>
              <a:rPr lang="en-US" altLang="zh-CN" dirty="0"/>
              <a:t>A</a:t>
            </a:r>
            <a:endParaRPr lang="en-US" dirty="0"/>
          </a:p>
        </p:txBody>
      </p:sp>
      <p:sp>
        <p:nvSpPr>
          <p:cNvPr id="3" name="Subtitle 2">
            <a:extLst>
              <a:ext uri="{FF2B5EF4-FFF2-40B4-BE49-F238E27FC236}">
                <a16:creationId xmlns:a16="http://schemas.microsoft.com/office/drawing/2014/main" id="{DCA00421-8967-5AA6-BDB0-AB30D5D85664}"/>
              </a:ext>
            </a:extLst>
          </p:cNvPr>
          <p:cNvSpPr>
            <a:spLocks noGrp="1"/>
          </p:cNvSpPr>
          <p:nvPr>
            <p:ph type="subTitle" idx="1"/>
          </p:nvPr>
        </p:nvSpPr>
        <p:spPr/>
        <p:txBody>
          <a:bodyPr/>
          <a:lstStyle/>
          <a:p>
            <a:r>
              <a:rPr lang="en-US" b="0" i="0" dirty="0">
                <a:solidFill>
                  <a:srgbClr val="000000"/>
                </a:solidFill>
                <a:effectLst/>
                <a:latin typeface="-apple-system"/>
              </a:rPr>
              <a:t>d. Project Walkthrough Example by </a:t>
            </a:r>
            <a:r>
              <a:rPr lang="en-US" u="none" strike="noStrike" dirty="0">
                <a:solidFill>
                  <a:srgbClr val="0F6FC5"/>
                </a:solidFill>
                <a:effectLst/>
                <a:hlinkClick r:id="rId2"/>
              </a:rPr>
              <a:t>Mr. Web Designer</a:t>
            </a:r>
            <a:endParaRPr lang="en-US" dirty="0"/>
          </a:p>
        </p:txBody>
      </p:sp>
    </p:spTree>
    <p:extLst>
      <p:ext uri="{BB962C8B-B14F-4D97-AF65-F5344CB8AC3E}">
        <p14:creationId xmlns:p14="http://schemas.microsoft.com/office/powerpoint/2010/main" val="35305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FBE66-F8C0-AAE3-2A0A-1282EB9102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BD0792-D4EF-AC07-BF41-9597CC842BAD}"/>
              </a:ext>
            </a:extLst>
          </p:cNvPr>
          <p:cNvPicPr>
            <a:picLocks noChangeAspect="1"/>
          </p:cNvPicPr>
          <p:nvPr/>
        </p:nvPicPr>
        <p:blipFill>
          <a:blip r:embed="rId2"/>
          <a:stretch>
            <a:fillRect/>
          </a:stretch>
        </p:blipFill>
        <p:spPr>
          <a:xfrm>
            <a:off x="1190171" y="922428"/>
            <a:ext cx="9811657" cy="5013143"/>
          </a:xfrm>
          <a:prstGeom prst="rect">
            <a:avLst/>
          </a:prstGeom>
        </p:spPr>
      </p:pic>
    </p:spTree>
    <p:extLst>
      <p:ext uri="{BB962C8B-B14F-4D97-AF65-F5344CB8AC3E}">
        <p14:creationId xmlns:p14="http://schemas.microsoft.com/office/powerpoint/2010/main" val="1618640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TotalTime>
  <Words>1693</Words>
  <Application>Microsoft Office PowerPoint</Application>
  <PresentationFormat>Widescreen</PresentationFormat>
  <Paragraphs>99</Paragraphs>
  <Slides>62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-apple-system</vt:lpstr>
      <vt:lpstr>Aptos Display (Headings)</vt:lpstr>
      <vt:lpstr>DengXian</vt:lpstr>
      <vt:lpstr>Aptos</vt:lpstr>
      <vt:lpstr>Aptos Display</vt:lpstr>
      <vt:lpstr>Arial</vt:lpstr>
      <vt:lpstr>Consolas</vt:lpstr>
      <vt:lpstr>Office Theme</vt:lpstr>
      <vt:lpstr>Individual Project Presentation:  Shopping Website &amp; Authentication Features</vt:lpstr>
      <vt:lpstr>Part A: Shopping Website</vt:lpstr>
      <vt:lpstr>Part A: Shopping Website</vt:lpstr>
      <vt:lpstr>Part A: Shopping Website</vt:lpstr>
      <vt:lpstr>Part A: Shopping Website</vt:lpstr>
      <vt:lpstr>Part A: Shopping Website</vt:lpstr>
      <vt:lpstr>Part A: Shopping Website</vt:lpstr>
      <vt:lpstr>Part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B: Authentication Features</vt:lpstr>
      <vt:lpstr>Part B: Authentication Features</vt:lpstr>
      <vt:lpstr>Part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 of Achievements (XAMPP, PHP, MySQL):</vt:lpstr>
      <vt:lpstr>Key Learnings:</vt:lpstr>
      <vt:lpstr>Thank you!</vt:lpstr>
      <vt:lpstr>Part B</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Part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 Yangshen</dc:creator>
  <cp:lastModifiedBy>Pan Yangshen</cp:lastModifiedBy>
  <cp:revision>9</cp:revision>
  <dcterms:created xsi:type="dcterms:W3CDTF">2025-05-10T07:46:07Z</dcterms:created>
  <dcterms:modified xsi:type="dcterms:W3CDTF">2025-05-10T14:20:31Z</dcterms:modified>
</cp:coreProperties>
</file>